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0"/>
  </p:notesMasterIdLst>
  <p:sldIdLst>
    <p:sldId id="256" r:id="rId3"/>
    <p:sldId id="258" r:id="rId4"/>
    <p:sldId id="291" r:id="rId5"/>
    <p:sldId id="259" r:id="rId6"/>
    <p:sldId id="260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</p:sldIdLst>
  <p:sldSz cx="9144000" cy="6858000" type="screen4x3"/>
  <p:notesSz cx="6832600" cy="9979025"/>
  <p:defaultTextStyle>
    <a:defPPr>
      <a:defRPr lang="en-GB"/>
    </a:defPPr>
    <a:lvl1pPr algn="l" defTabSz="449263" rtl="0" fontAlgn="base">
      <a:lnSpc>
        <a:spcPct val="6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 Unicode MS" pitchFamily="32" charset="0"/>
        <a:ea typeface="Lucida Sans Unicode" pitchFamily="32" charset="0"/>
        <a:cs typeface="Lucida Sans Unicode" pitchFamily="32" charset="0"/>
      </a:defRPr>
    </a:lvl1pPr>
    <a:lvl2pPr marL="742950" indent="-285750" algn="l" defTabSz="449263" rtl="0" fontAlgn="base">
      <a:lnSpc>
        <a:spcPct val="6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 Unicode MS" pitchFamily="32" charset="0"/>
        <a:ea typeface="Lucida Sans Unicode" pitchFamily="32" charset="0"/>
        <a:cs typeface="Lucida Sans Unicode" pitchFamily="32" charset="0"/>
      </a:defRPr>
    </a:lvl2pPr>
    <a:lvl3pPr marL="1143000" indent="-228600" algn="l" defTabSz="449263" rtl="0" fontAlgn="base">
      <a:lnSpc>
        <a:spcPct val="6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 Unicode MS" pitchFamily="32" charset="0"/>
        <a:ea typeface="Lucida Sans Unicode" pitchFamily="32" charset="0"/>
        <a:cs typeface="Lucida Sans Unicode" pitchFamily="32" charset="0"/>
      </a:defRPr>
    </a:lvl3pPr>
    <a:lvl4pPr marL="1600200" indent="-228600" algn="l" defTabSz="449263" rtl="0" fontAlgn="base">
      <a:lnSpc>
        <a:spcPct val="6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 Unicode MS" pitchFamily="32" charset="0"/>
        <a:ea typeface="Lucida Sans Unicode" pitchFamily="32" charset="0"/>
        <a:cs typeface="Lucida Sans Unicode" pitchFamily="32" charset="0"/>
      </a:defRPr>
    </a:lvl4pPr>
    <a:lvl5pPr marL="2057400" indent="-228600" algn="l" defTabSz="449263" rtl="0" fontAlgn="base">
      <a:lnSpc>
        <a:spcPct val="62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 Unicode MS" pitchFamily="32" charset="0"/>
        <a:ea typeface="Lucida Sans Unicode" pitchFamily="32" charset="0"/>
        <a:cs typeface="Lucida Sans Unicode" pitchFamily="32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 Unicode MS" pitchFamily="32" charset="0"/>
        <a:ea typeface="Lucida Sans Unicode" pitchFamily="32" charset="0"/>
        <a:cs typeface="Lucida Sans Unicode" pitchFamily="32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 Unicode MS" pitchFamily="32" charset="0"/>
        <a:ea typeface="Lucida Sans Unicode" pitchFamily="32" charset="0"/>
        <a:cs typeface="Lucida Sans Unicode" pitchFamily="32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 Unicode MS" pitchFamily="32" charset="0"/>
        <a:ea typeface="Lucida Sans Unicode" pitchFamily="32" charset="0"/>
        <a:cs typeface="Lucida Sans Unicode" pitchFamily="32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 Unicode MS" pitchFamily="32" charset="0"/>
        <a:ea typeface="Lucida Sans Unicode" pitchFamily="32" charset="0"/>
        <a:cs typeface="Lucida Sans Unicode" pitchFamily="32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90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1"/>
          <p:cNvSpPr>
            <a:spLocks noChangeArrowheads="1"/>
          </p:cNvSpPr>
          <p:nvPr/>
        </p:nvSpPr>
        <p:spPr bwMode="auto">
          <a:xfrm>
            <a:off x="0" y="0"/>
            <a:ext cx="6832600" cy="99790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0" y="0"/>
            <a:ext cx="6832600" cy="99790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4" name="AutoShape 3"/>
          <p:cNvSpPr>
            <a:spLocks noChangeArrowheads="1"/>
          </p:cNvSpPr>
          <p:nvPr/>
        </p:nvSpPr>
        <p:spPr bwMode="auto">
          <a:xfrm>
            <a:off x="0" y="0"/>
            <a:ext cx="6832600" cy="99790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5" name="AutoShape 4"/>
          <p:cNvSpPr>
            <a:spLocks noChangeArrowheads="1"/>
          </p:cNvSpPr>
          <p:nvPr/>
        </p:nvSpPr>
        <p:spPr bwMode="auto">
          <a:xfrm>
            <a:off x="0" y="0"/>
            <a:ext cx="6832600" cy="99790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6" name="AutoShape 5"/>
          <p:cNvSpPr>
            <a:spLocks noChangeArrowheads="1"/>
          </p:cNvSpPr>
          <p:nvPr/>
        </p:nvSpPr>
        <p:spPr bwMode="auto">
          <a:xfrm>
            <a:off x="0" y="0"/>
            <a:ext cx="6832600" cy="99790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487" name="Rectangle 6"/>
          <p:cNvSpPr>
            <a:spLocks noGrp="1" noChangeArrowheads="1"/>
          </p:cNvSpPr>
          <p:nvPr>
            <p:ph type="sldImg"/>
          </p:nvPr>
        </p:nvSpPr>
        <p:spPr bwMode="auto">
          <a:xfrm>
            <a:off x="1185863" y="892175"/>
            <a:ext cx="4449762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1057275" y="4748213"/>
            <a:ext cx="4714875" cy="3830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514431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2135188" y="758825"/>
            <a:ext cx="2562225" cy="3741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07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1185863" y="958850"/>
            <a:ext cx="4457700" cy="3454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723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1185863" y="958850"/>
            <a:ext cx="4457700" cy="3454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1747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1185863" y="958850"/>
            <a:ext cx="4457700" cy="3454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1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/>
          <p:cNvSpPr txBox="1">
            <a:spLocks noChangeArrowheads="1"/>
          </p:cNvSpPr>
          <p:nvPr/>
        </p:nvSpPr>
        <p:spPr bwMode="auto">
          <a:xfrm>
            <a:off x="1185863" y="958850"/>
            <a:ext cx="4457700" cy="3454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795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1185863" y="958850"/>
            <a:ext cx="4457700" cy="3454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19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/>
          <p:cNvSpPr txBox="1">
            <a:spLocks noChangeArrowheads="1"/>
          </p:cNvSpPr>
          <p:nvPr/>
        </p:nvSpPr>
        <p:spPr bwMode="auto">
          <a:xfrm>
            <a:off x="1185863" y="958850"/>
            <a:ext cx="4457700" cy="3454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43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020763" y="892175"/>
            <a:ext cx="4781550" cy="35861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2"/>
          <p:cNvSpPr>
            <a:spLocks noChangeArrowheads="1"/>
          </p:cNvSpPr>
          <p:nvPr>
            <p:ph type="body" idx="1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1044575" y="909638"/>
            <a:ext cx="4735513" cy="3552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1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2135188" y="758825"/>
            <a:ext cx="2562225" cy="3741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55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2135188" y="758825"/>
            <a:ext cx="2562225" cy="3741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79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2135188" y="758825"/>
            <a:ext cx="2562225" cy="3741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3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2135188" y="758825"/>
            <a:ext cx="2562225" cy="37417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27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044575" y="909638"/>
            <a:ext cx="4735513" cy="3552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51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1185863" y="958850"/>
            <a:ext cx="4457700" cy="3454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75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185863" y="958850"/>
            <a:ext cx="4457700" cy="34544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699" name="Rectangle 2"/>
          <p:cNvSpPr>
            <a:spLocks noChangeArrowheads="1"/>
          </p:cNvSpPr>
          <p:nvPr>
            <p:ph type="body"/>
          </p:nvPr>
        </p:nvSpPr>
        <p:spPr>
          <a:xfrm>
            <a:off x="1057275" y="4748213"/>
            <a:ext cx="4716463" cy="3833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1F064-4BFC-489A-8DB3-1536F26928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397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77649-3D95-4CF2-BD8B-2425005E73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915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3050" y="125413"/>
            <a:ext cx="2054225" cy="60023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5413"/>
            <a:ext cx="6013450" cy="60023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39479-5672-47A9-AC52-B58D642F13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97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350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06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97114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22700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906588"/>
            <a:ext cx="3824287" cy="431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049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580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003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571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255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77F73-5868-4E2B-A125-DC20084698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947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2873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199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21450" y="139700"/>
            <a:ext cx="1949450" cy="6083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7537" cy="6083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35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26381-CB3D-4B7E-816E-D1F91BB7F7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00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3838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604963"/>
            <a:ext cx="4033837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DBA9D-0BED-43E4-AA9F-47E6CF20DD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898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206A7-52DA-423D-A50F-F11AC13FE11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385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A23AA-3D79-4B87-8F45-75414E06E4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025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63455-96C2-40F0-A563-50AF694ABE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3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D3C6F-112A-4B5F-959A-96013253EF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845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C32C8-693D-423A-8239-7C0A2FA922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45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5413"/>
            <a:ext cx="8220075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0075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6813"/>
            <a:ext cx="21224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7375" y="6246813"/>
            <a:ext cx="289083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090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8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3378A887-C25A-4BF7-B716-C5EC75188E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eaLnBrk="0" fontAlgn="base" hangingPunct="0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eaLnBrk="0" fontAlgn="base" hangingPunct="0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eaLnBrk="0" fontAlgn="base" hangingPunct="0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eaLnBrk="0" fontAlgn="base" hangingPunct="0">
        <a:lnSpc>
          <a:spcPct val="10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107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7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07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0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0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0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0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0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07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7287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938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9387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7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0" y="179388"/>
            <a:ext cx="9066213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GB" sz="3200" b="1">
                <a:solidFill>
                  <a:srgbClr val="FF0000"/>
                </a:solidFill>
                <a:latin typeface="Calibri" pitchFamily="32" charset="0"/>
                <a:cs typeface="Arial Unicode MS" pitchFamily="32" charset="0"/>
              </a:rPr>
              <a:t>Научно-исследовательская работа школьников </a:t>
            </a:r>
          </a:p>
          <a:p>
            <a:pPr algn="ctr" eaLnBrk="1" hangingPunct="1">
              <a:lnSpc>
                <a:spcPct val="100000"/>
              </a:lnSpc>
            </a:pPr>
            <a:r>
              <a:rPr lang="en-GB" sz="2800" b="1">
                <a:solidFill>
                  <a:srgbClr val="FF0000"/>
                </a:solidFill>
                <a:latin typeface="Calibri" pitchFamily="32" charset="0"/>
                <a:cs typeface="Arial Unicode MS" pitchFamily="32" charset="0"/>
              </a:rPr>
              <a:t/>
            </a:r>
            <a:br>
              <a:rPr lang="en-GB" sz="2800" b="1">
                <a:solidFill>
                  <a:srgbClr val="FF0000"/>
                </a:solidFill>
                <a:latin typeface="Calibri" pitchFamily="32" charset="0"/>
                <a:cs typeface="Arial Unicode MS" pitchFamily="32" charset="0"/>
              </a:rPr>
            </a:br>
            <a:r>
              <a:rPr lang="en-GB" sz="2800" b="1">
                <a:solidFill>
                  <a:srgbClr val="FF0000"/>
                </a:solidFill>
                <a:latin typeface="Calibri" pitchFamily="32" charset="0"/>
                <a:cs typeface="Arial Unicode MS" pitchFamily="32" charset="0"/>
              </a:rPr>
              <a:t>Методические рекомендации</a:t>
            </a:r>
            <a:r>
              <a:rPr lang="en-GB" sz="2800">
                <a:solidFill>
                  <a:srgbClr val="FF0000"/>
                </a:solidFill>
                <a:latin typeface="Calibri" pitchFamily="32" charset="0"/>
                <a:cs typeface="Arial Unicode MS" pitchFamily="32" charset="0"/>
              </a:rPr>
              <a:t>.</a:t>
            </a:r>
            <a:r>
              <a:rPr lang="en-GB" sz="2800">
                <a:solidFill>
                  <a:srgbClr val="000000"/>
                </a:solidFill>
                <a:latin typeface="Calibri" pitchFamily="32" charset="0"/>
                <a:cs typeface="Arial Unicode MS" pitchFamily="32" charset="0"/>
              </a:rPr>
              <a:t/>
            </a:r>
            <a:br>
              <a:rPr lang="en-GB" sz="2800">
                <a:solidFill>
                  <a:srgbClr val="000000"/>
                </a:solidFill>
                <a:latin typeface="Calibri" pitchFamily="32" charset="0"/>
                <a:cs typeface="Arial Unicode MS" pitchFamily="32" charset="0"/>
              </a:rPr>
            </a:br>
            <a:r>
              <a:rPr lang="en-GB" sz="2800">
                <a:solidFill>
                  <a:srgbClr val="000000"/>
                </a:solidFill>
                <a:latin typeface="Calibri" pitchFamily="32" charset="0"/>
                <a:cs typeface="Arial Unicode MS" pitchFamily="32" charset="0"/>
              </a:rPr>
              <a:t/>
            </a:r>
            <a:br>
              <a:rPr lang="en-GB" sz="2800">
                <a:solidFill>
                  <a:srgbClr val="000000"/>
                </a:solidFill>
                <a:latin typeface="Calibri" pitchFamily="32" charset="0"/>
                <a:cs typeface="Arial Unicode MS" pitchFamily="32" charset="0"/>
              </a:rPr>
            </a:br>
            <a:endParaRPr lang="en-GB" sz="2800">
              <a:solidFill>
                <a:srgbClr val="000000"/>
              </a:solidFill>
              <a:latin typeface="Calibri" pitchFamily="32" charset="0"/>
              <a:cs typeface="Arial Unicode MS" pitchFamily="32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50825" y="2349500"/>
            <a:ext cx="845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500"/>
              </a:spcBef>
            </a:pPr>
            <a:endParaRPr lang="en-GB" sz="2000" b="1">
              <a:solidFill>
                <a:srgbClr val="376092"/>
              </a:solidFill>
              <a:latin typeface="Calibri" pitchFamily="32" charset="0"/>
              <a:cs typeface="Arial Unicode MS" pitchFamily="32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500"/>
              </a:spcBef>
            </a:pPr>
            <a:endParaRPr lang="en-GB" sz="2000" b="1">
              <a:solidFill>
                <a:srgbClr val="376092"/>
              </a:solidFill>
              <a:latin typeface="Calibri" pitchFamily="32" charset="0"/>
              <a:cs typeface="Arial Unicode MS" pitchFamily="32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500"/>
              </a:spcBef>
            </a:pPr>
            <a:r>
              <a:rPr lang="en-GB" sz="1800" b="1">
                <a:solidFill>
                  <a:srgbClr val="376092"/>
                </a:solidFill>
                <a:latin typeface="Calibri" pitchFamily="32" charset="0"/>
                <a:cs typeface="Arial Unicode MS" pitchFamily="32" charset="0"/>
              </a:rPr>
              <a:t>(В презентации используются материалы </a:t>
            </a:r>
          </a:p>
          <a:p>
            <a:pPr algn="ctr" eaLnBrk="1" hangingPunct="1">
              <a:lnSpc>
                <a:spcPct val="100000"/>
              </a:lnSpc>
              <a:spcBef>
                <a:spcPts val="500"/>
              </a:spcBef>
            </a:pPr>
            <a:r>
              <a:rPr lang="en-GB" sz="1800" b="1">
                <a:solidFill>
                  <a:srgbClr val="376092"/>
                </a:solidFill>
                <a:latin typeface="Calibri" pitchFamily="32" charset="0"/>
                <a:cs typeface="Arial Unicode MS" pitchFamily="32" charset="0"/>
              </a:rPr>
              <a:t>д.пс.н. Арцева М.Н. И к.п.н. Платоновой Т.И.)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286125" y="6537325"/>
            <a:ext cx="35004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/>
            <a:r>
              <a:rPr lang="ru-RU">
                <a:solidFill>
                  <a:srgbClr val="FFFFFF"/>
                </a:solidFill>
              </a:rPr>
              <a:t> </a:t>
            </a:r>
            <a:r>
              <a:rPr lang="ru-RU" sz="1400">
                <a:solidFill>
                  <a:srgbClr val="FF0000"/>
                </a:solidFill>
              </a:rPr>
              <a:t>Москва,  РХТУ им. Д.И.Менделеева</a:t>
            </a:r>
          </a:p>
        </p:txBody>
      </p:sp>
      <p:pic>
        <p:nvPicPr>
          <p:cNvPr id="3077" name="Picture 6" descr="C:\Users\User\Pictures\3D эмоции\3D_Figures\3D Character (2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149725"/>
            <a:ext cx="2700337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3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2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 additive="repl">
                                        <p:cTn id="15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671513" y="139700"/>
            <a:ext cx="78073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87000"/>
              </a:lnSpc>
            </a:pPr>
            <a:r>
              <a:rPr lang="en-GB" sz="2800" b="1">
                <a:solidFill>
                  <a:srgbClr val="333333"/>
                </a:solidFill>
                <a:latin typeface="Arial" charset="0"/>
              </a:rPr>
              <a:t>Типичные ошибки в работах участников конкурса</a:t>
            </a: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5219700" y="2700338"/>
            <a:ext cx="3240088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GB">
                <a:solidFill>
                  <a:srgbClr val="000000"/>
                </a:solidFill>
                <a:latin typeface="Times New Roman" pitchFamily="16" charset="0"/>
              </a:rPr>
              <a:t>Перечитайте Вашу работу и постарайтесь согласовать эти два раздела работы.</a:t>
            </a:r>
          </a:p>
        </p:txBody>
      </p:sp>
      <p:pic>
        <p:nvPicPr>
          <p:cNvPr id="12292" name="Picture 4" descr="C:\Users\User\Pictures\3D эмоции\3D_Figures\3D Character (7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65400"/>
            <a:ext cx="41132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323850" y="539750"/>
            <a:ext cx="88201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87000"/>
              </a:lnSpc>
            </a:pPr>
            <a:r>
              <a:rPr lang="en-GB" sz="2800" b="1">
                <a:solidFill>
                  <a:srgbClr val="333333"/>
                </a:solidFill>
                <a:latin typeface="Arial" charset="0"/>
              </a:rPr>
              <a:t>Типичные ошибки в работах участников конкурса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360363" y="2700338"/>
            <a:ext cx="864076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3563938" y="1557338"/>
            <a:ext cx="4897437" cy="4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endParaRPr lang="ru-RU" sz="2800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r>
              <a:rPr lang="en-GB">
                <a:solidFill>
                  <a:srgbClr val="000000"/>
                </a:solidFill>
                <a:latin typeface="Times New Roman" pitchFamily="16" charset="0"/>
              </a:rPr>
              <a:t>Часто первой задачей автор ставить прочтение литературы, что совсем не отражает цель. </a:t>
            </a:r>
          </a:p>
          <a:p>
            <a:pPr eaLnBrk="1" hangingPunct="1">
              <a:lnSpc>
                <a:spcPct val="95000"/>
              </a:lnSpc>
            </a:pPr>
            <a:endParaRPr lang="en-GB" sz="2800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84000"/>
              </a:lnSpc>
            </a:pPr>
            <a:endParaRPr lang="en-GB" sz="2800" b="1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13317" name="Picture 5" descr="C:\Users\User\Pictures\3D эмоции\3D_Figures\3D Character (9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2722563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323850" y="539750"/>
            <a:ext cx="88201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87000"/>
              </a:lnSpc>
            </a:pPr>
            <a:r>
              <a:rPr lang="en-GB" sz="2800" b="1">
                <a:solidFill>
                  <a:srgbClr val="333333"/>
                </a:solidFill>
                <a:latin typeface="Arial" charset="0"/>
              </a:rPr>
              <a:t>Типичные ошибки в работах участников конкурса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360363" y="2700338"/>
            <a:ext cx="864076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468313" y="1619250"/>
            <a:ext cx="8567737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endParaRPr lang="ru-RU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endParaRPr lang="ru-RU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endParaRPr lang="ru-RU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endParaRPr lang="ru-RU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endParaRPr lang="ru-RU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endParaRPr lang="ru-RU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endParaRPr lang="ru-RU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endParaRPr lang="ru-RU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endParaRPr lang="ru-RU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r>
              <a:rPr lang="en-GB">
                <a:solidFill>
                  <a:srgbClr val="000000"/>
                </a:solidFill>
                <a:latin typeface="Times New Roman" pitchFamily="16" charset="0"/>
              </a:rPr>
              <a:t>Важным шагом в исследовательской работе является выдвижение гипотезы. Гипотеза: это утверждение вида «если А, то В», которое описывает, как намеревается автор разрешить проблему. Она отражает научный подход, и не должна быть субъективной.  </a:t>
            </a:r>
          </a:p>
          <a:p>
            <a:pPr eaLnBrk="1" hangingPunct="1">
              <a:lnSpc>
                <a:spcPct val="95000"/>
              </a:lnSpc>
            </a:pPr>
            <a:endParaRPr lang="en-GB" sz="2800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endParaRPr lang="en-GB" sz="2800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84000"/>
              </a:lnSpc>
            </a:pPr>
            <a:endParaRPr lang="en-GB" sz="2800" b="1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14341" name="Picture 5" descr="C:\Users\User\Pictures\3D эмоции\3D_Figures\3D Character (6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264636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C:\Users\User\Pictures\3D эмоции\3D_Figures\3D Character (6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341438"/>
            <a:ext cx="25177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323850" y="539750"/>
            <a:ext cx="88201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87000"/>
              </a:lnSpc>
            </a:pPr>
            <a:r>
              <a:rPr lang="en-GB" sz="2800" b="1">
                <a:solidFill>
                  <a:srgbClr val="333333"/>
                </a:solidFill>
                <a:latin typeface="Arial" charset="0"/>
              </a:rPr>
              <a:t>Типичные ошибки в работах участников конкурса</a:t>
            </a: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360363" y="2700338"/>
            <a:ext cx="864076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755650" y="2133600"/>
            <a:ext cx="3995738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GB" sz="2800" b="1">
                <a:solidFill>
                  <a:srgbClr val="000000"/>
                </a:solidFill>
                <a:latin typeface="Times New Roman" pitchFamily="16" charset="0"/>
              </a:rPr>
              <a:t> </a:t>
            </a:r>
            <a:r>
              <a:rPr lang="en-GB">
                <a:solidFill>
                  <a:srgbClr val="000000"/>
                </a:solidFill>
                <a:latin typeface="Times New Roman" pitchFamily="16" charset="0"/>
              </a:rPr>
              <a:t>Часто авторы не выделяют в своей работе проблемы. Работа  выигрывает, если автор  определяет  возникающие противоречия. Проблемы возникают тогда, когда возникают и  формулируются вопросы, которые направляют ход исследования.</a:t>
            </a:r>
          </a:p>
          <a:p>
            <a:pPr eaLnBrk="1" hangingPunct="1">
              <a:lnSpc>
                <a:spcPct val="95000"/>
              </a:lnSpc>
            </a:pPr>
            <a:endParaRPr lang="en-GB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endParaRPr lang="en-GB" sz="2800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84000"/>
              </a:lnSpc>
            </a:pPr>
            <a:endParaRPr lang="en-GB" sz="2800" b="1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15365" name="Picture 5" descr="C:\Users\User\Pictures\3D эмоции\3D_Figures\3D Character (5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557338"/>
            <a:ext cx="3454400" cy="460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323850" y="539750"/>
            <a:ext cx="88201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87000"/>
              </a:lnSpc>
            </a:pPr>
            <a:r>
              <a:rPr lang="en-GB" sz="2800" b="1">
                <a:solidFill>
                  <a:srgbClr val="333333"/>
                </a:solidFill>
                <a:latin typeface="Arial" charset="0"/>
              </a:rPr>
              <a:t>Типичные ошибки в работах участников конкурса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360363" y="2700338"/>
            <a:ext cx="864076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4356100" y="1800225"/>
            <a:ext cx="4319588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GB">
                <a:solidFill>
                  <a:srgbClr val="000000"/>
                </a:solidFill>
                <a:latin typeface="Times New Roman" pitchFamily="16" charset="0"/>
              </a:rPr>
              <a:t>Наиболее распространенная ошибка – отсутствие выводов в заключении, или их несоответствие поставленным задачам. Желательно иметь выводы к каждой главе.  </a:t>
            </a:r>
            <a:endParaRPr lang="ru-RU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r>
              <a:rPr lang="ru-RU">
                <a:solidFill>
                  <a:srgbClr val="000000"/>
                </a:solidFill>
                <a:latin typeface="Times New Roman" pitchFamily="16" charset="0"/>
              </a:rPr>
              <a:t>С</a:t>
            </a:r>
            <a:r>
              <a:rPr lang="en-GB">
                <a:solidFill>
                  <a:srgbClr val="000000"/>
                </a:solidFill>
                <a:latin typeface="Times New Roman" pitchFamily="16" charset="0"/>
              </a:rPr>
              <a:t>овет: после написания работы прочитайте отдельно сначала введение, а затем сразу заключение с выводами, и вы сами увидите возможные нестыковки и несоответствия. </a:t>
            </a:r>
          </a:p>
          <a:p>
            <a:pPr eaLnBrk="1" hangingPunct="1">
              <a:lnSpc>
                <a:spcPct val="95000"/>
              </a:lnSpc>
            </a:pPr>
            <a:endParaRPr lang="en-GB" b="1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84000"/>
              </a:lnSpc>
            </a:pPr>
            <a:endParaRPr lang="en-GB" b="1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16389" name="Picture 5" descr="C:\Users\User\Pictures\3D эмоции\3D_Figures\3D Character (6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89138"/>
            <a:ext cx="3273425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323850" y="539750"/>
            <a:ext cx="88201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87000"/>
              </a:lnSpc>
            </a:pPr>
            <a:r>
              <a:rPr lang="en-GB" sz="2800" b="1">
                <a:solidFill>
                  <a:srgbClr val="333333"/>
                </a:solidFill>
                <a:latin typeface="Arial" charset="0"/>
              </a:rPr>
              <a:t>Типичные ошибки в работах участников конкурса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360363" y="2700338"/>
            <a:ext cx="864076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720725" y="1889125"/>
            <a:ext cx="3706813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endParaRPr lang="en-GB" sz="2800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r>
              <a:rPr lang="en-GB">
                <a:solidFill>
                  <a:srgbClr val="000000"/>
                </a:solidFill>
                <a:latin typeface="Times New Roman" pitchFamily="16" charset="0"/>
              </a:rPr>
              <a:t> Значительно выигрывают работы показывающие актуальность  темы исследования. </a:t>
            </a:r>
            <a:endParaRPr lang="ru-RU">
              <a:solidFill>
                <a:srgbClr val="000000"/>
              </a:solidFill>
              <a:latin typeface="Times New Roman" pitchFamily="16" charset="0"/>
            </a:endParaRPr>
          </a:p>
          <a:p>
            <a:pPr eaLnBrk="1" hangingPunct="1">
              <a:lnSpc>
                <a:spcPct val="95000"/>
              </a:lnSpc>
            </a:pPr>
            <a:r>
              <a:rPr lang="en-GB">
                <a:solidFill>
                  <a:srgbClr val="000000"/>
                </a:solidFill>
                <a:latin typeface="Times New Roman" pitchFamily="16" charset="0"/>
              </a:rPr>
              <a:t>Работы, в которых анализируются исследования по данной теме, сделанные  ранее.</a:t>
            </a:r>
          </a:p>
        </p:txBody>
      </p:sp>
      <p:pic>
        <p:nvPicPr>
          <p:cNvPr id="17413" name="Picture 5" descr="C:\Users\User\Pictures\3D эмоции\3D_Figures\3D Character (5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89138"/>
            <a:ext cx="338455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323850" y="539750"/>
            <a:ext cx="88201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87000"/>
              </a:lnSpc>
            </a:pPr>
            <a:r>
              <a:rPr lang="en-GB" sz="2800" b="1">
                <a:solidFill>
                  <a:srgbClr val="333333"/>
                </a:solidFill>
                <a:latin typeface="Arial" charset="0"/>
              </a:rPr>
              <a:t>Типичные ошибки в работах участников конкурса</a:t>
            </a: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360363" y="2700338"/>
            <a:ext cx="864076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755650" y="1628775"/>
            <a:ext cx="78486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GB">
                <a:solidFill>
                  <a:srgbClr val="000000"/>
                </a:solidFill>
                <a:latin typeface="Times New Roman" pitchFamily="16" charset="0"/>
              </a:rPr>
              <a:t>Заметно, что на различных этапах работы автор и его научный руководитель не соотносят наработанное с заявленной темой. Не желают отказаться от  лишнего – несоответствующего теме.  Надо уметь взглянуть на работу как бы «</a:t>
            </a:r>
            <a:r>
              <a:rPr lang="ru-RU">
                <a:solidFill>
                  <a:srgbClr val="000000"/>
                </a:solidFill>
                <a:latin typeface="Times New Roman" pitchFamily="16" charset="0"/>
              </a:rPr>
              <a:t>с</a:t>
            </a:r>
            <a:r>
              <a:rPr lang="en-GB">
                <a:solidFill>
                  <a:srgbClr val="000000"/>
                </a:solidFill>
                <a:latin typeface="Times New Roman" pitchFamily="16" charset="0"/>
              </a:rPr>
              <a:t>верху» для того чтобы не выходить за обозначенные целей и задачами рамки</a:t>
            </a:r>
            <a:r>
              <a:rPr lang="en-GB" sz="2800">
                <a:solidFill>
                  <a:srgbClr val="000000"/>
                </a:solidFill>
                <a:latin typeface="Times New Roman" pitchFamily="16" charset="0"/>
              </a:rPr>
              <a:t>. </a:t>
            </a:r>
          </a:p>
        </p:txBody>
      </p:sp>
      <p:pic>
        <p:nvPicPr>
          <p:cNvPr id="18437" name="Picture 5" descr="C:\Users\User\Pictures\3D эмоции\3D_Figures\3D Character (1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933825"/>
            <a:ext cx="35639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671513" y="139700"/>
            <a:ext cx="780097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71000"/>
              </a:lnSpc>
            </a:pPr>
            <a:r>
              <a:rPr lang="ru-RU" sz="2800" b="1" i="1">
                <a:solidFill>
                  <a:schemeClr val="tx1"/>
                </a:solidFill>
                <a:latin typeface="Arial" charset="0"/>
              </a:rPr>
              <a:t>Если мозг не засевать зерном,</a:t>
            </a:r>
            <a:br>
              <a:rPr lang="ru-RU" sz="2800" b="1" i="1">
                <a:solidFill>
                  <a:schemeClr val="tx1"/>
                </a:solidFill>
                <a:latin typeface="Arial" charset="0"/>
              </a:rPr>
            </a:br>
            <a:r>
              <a:rPr lang="ru-RU" sz="2800" b="1" i="1">
                <a:solidFill>
                  <a:schemeClr val="tx1"/>
                </a:solidFill>
                <a:latin typeface="Arial" charset="0"/>
              </a:rPr>
              <a:t>то он зарастет чертополохом.</a:t>
            </a:r>
            <a:br>
              <a:rPr lang="ru-RU" sz="2800" b="1" i="1">
                <a:solidFill>
                  <a:schemeClr val="tx1"/>
                </a:solidFill>
                <a:latin typeface="Arial" charset="0"/>
              </a:rPr>
            </a:br>
            <a:r>
              <a:rPr lang="ru-RU" sz="2800" b="1">
                <a:solidFill>
                  <a:schemeClr val="tx1"/>
                </a:solidFill>
                <a:latin typeface="Arial" charset="0"/>
              </a:rPr>
              <a:t>Д.Ж. Герберт поэт </a:t>
            </a:r>
            <a:r>
              <a:rPr lang="en-US" sz="2800" b="1">
                <a:solidFill>
                  <a:schemeClr val="tx1"/>
                </a:solidFill>
                <a:latin typeface="Arial" charset="0"/>
              </a:rPr>
              <a:t>XVII</a:t>
            </a:r>
            <a:r>
              <a:rPr lang="ru-RU" sz="2800" b="1">
                <a:solidFill>
                  <a:schemeClr val="tx1"/>
                </a:solidFill>
                <a:latin typeface="Arial" charset="0"/>
              </a:rPr>
              <a:t> века.</a:t>
            </a:r>
            <a:br>
              <a:rPr lang="ru-RU" sz="2800" b="1">
                <a:solidFill>
                  <a:schemeClr val="tx1"/>
                </a:solidFill>
                <a:latin typeface="Arial" charset="0"/>
              </a:rPr>
            </a:br>
            <a:endParaRPr lang="ru-RU" sz="280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671513" y="1906588"/>
            <a:ext cx="780097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79978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2786063" y="4714875"/>
            <a:ext cx="1841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492375"/>
            <a:ext cx="6264275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63" name="Picture 7" descr="C:\Users\User\Pictures\3D эмоции\3D_Figures\3D Character (28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698875"/>
            <a:ext cx="4213225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3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179388" y="179388"/>
            <a:ext cx="8820150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101000"/>
              </a:lnSpc>
            </a:pPr>
            <a:r>
              <a:rPr lang="en-GB" sz="4400" b="1">
                <a:solidFill>
                  <a:schemeClr val="tx1"/>
                </a:solidFill>
                <a:latin typeface="Calibri" pitchFamily="32" charset="0"/>
              </a:rPr>
              <a:t>“</a:t>
            </a:r>
            <a:r>
              <a:rPr lang="en-GB" sz="2800" b="1">
                <a:solidFill>
                  <a:schemeClr val="tx1"/>
                </a:solidFill>
                <a:latin typeface="Calibri" pitchFamily="32" charset="0"/>
              </a:rPr>
              <a:t>Исследовать - значит видеть то, что видели все, и думать так, как не думал ни кто"</a:t>
            </a:r>
          </a:p>
          <a:p>
            <a:pPr algn="ctr" eaLnBrk="1" hangingPunct="1">
              <a:lnSpc>
                <a:spcPct val="101000"/>
              </a:lnSpc>
            </a:pPr>
            <a:r>
              <a:rPr lang="en-GB" sz="2800" b="1">
                <a:solidFill>
                  <a:srgbClr val="376092"/>
                </a:solidFill>
                <a:latin typeface="Calibri" pitchFamily="32" charset="0"/>
              </a:rPr>
              <a:t/>
            </a:r>
            <a:br>
              <a:rPr lang="en-GB" sz="2800" b="1">
                <a:solidFill>
                  <a:srgbClr val="376092"/>
                </a:solidFill>
                <a:latin typeface="Calibri" pitchFamily="32" charset="0"/>
              </a:rPr>
            </a:br>
            <a:r>
              <a:rPr lang="en-GB" sz="2800" b="1">
                <a:solidFill>
                  <a:srgbClr val="376092"/>
                </a:solidFill>
                <a:latin typeface="Calibri" pitchFamily="32" charset="0"/>
              </a:rPr>
              <a:t>                                                        А. Сент-Дьердьи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468313" y="4895850"/>
            <a:ext cx="55721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Смысл нельзя дать, его нужно найти.</a:t>
            </a:r>
          </a:p>
          <a:p>
            <a: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>
                <a:solidFill>
                  <a:srgbClr val="000000"/>
                </a:solidFill>
                <a:latin typeface="Arial" charset="0"/>
                <a:cs typeface="Times New Roman" pitchFamily="16" charset="0"/>
              </a:rPr>
              <a:t>                                             В. Франкл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95288" y="2924175"/>
            <a:ext cx="757237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000000"/>
                </a:solidFill>
              </a:rPr>
              <a:t>«Доводы до которых человек додумался сам,</a:t>
            </a:r>
          </a:p>
          <a:p>
            <a:pPr eaLnBrk="1" hangingPunct="1"/>
            <a:endParaRPr lang="ru-RU" b="1">
              <a:solidFill>
                <a:srgbClr val="000000"/>
              </a:solidFill>
            </a:endParaRPr>
          </a:p>
          <a:p>
            <a:pPr eaLnBrk="1" hangingPunct="1"/>
            <a:r>
              <a:rPr lang="ru-RU" b="1">
                <a:solidFill>
                  <a:srgbClr val="000000"/>
                </a:solidFill>
              </a:rPr>
              <a:t>убеждают больше чем, те которые пришли</a:t>
            </a:r>
          </a:p>
          <a:p>
            <a:pPr eaLnBrk="1" hangingPunct="1"/>
            <a:endParaRPr lang="ru-RU" b="1">
              <a:solidFill>
                <a:srgbClr val="000000"/>
              </a:solidFill>
            </a:endParaRPr>
          </a:p>
          <a:p>
            <a:pPr eaLnBrk="1" hangingPunct="1"/>
            <a:r>
              <a:rPr lang="ru-RU" b="1">
                <a:solidFill>
                  <a:srgbClr val="000000"/>
                </a:solidFill>
              </a:rPr>
              <a:t> в голову другим»</a:t>
            </a:r>
          </a:p>
          <a:p>
            <a:pPr eaLnBrk="1" hangingPunct="1"/>
            <a:r>
              <a:rPr lang="ru-RU" b="1">
                <a:solidFill>
                  <a:srgbClr val="000000"/>
                </a:solidFill>
              </a:rPr>
              <a:t>                                             Луи Паскаль</a:t>
            </a:r>
          </a:p>
        </p:txBody>
      </p:sp>
      <p:pic>
        <p:nvPicPr>
          <p:cNvPr id="4101" name="Picture 7" descr="C:\Users\User\Pictures\3D эмоции\2137729748_209f27fa40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76700"/>
            <a:ext cx="257492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u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6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4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1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8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4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611188" y="333375"/>
            <a:ext cx="799306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tx1"/>
                </a:solidFill>
              </a:rPr>
              <a:t>«Следовать за мыслями великого человека</a:t>
            </a:r>
          </a:p>
          <a:p>
            <a:endParaRPr lang="ru-RU" sz="2800" b="1">
              <a:solidFill>
                <a:schemeClr val="tx1"/>
              </a:solidFill>
            </a:endParaRPr>
          </a:p>
          <a:p>
            <a:r>
              <a:rPr lang="ru-RU" sz="2800" b="1">
                <a:solidFill>
                  <a:schemeClr val="tx1"/>
                </a:solidFill>
              </a:rPr>
              <a:t>           Есть наука самая занимательная!»</a:t>
            </a:r>
          </a:p>
          <a:p>
            <a:r>
              <a:rPr lang="ru-RU" sz="2800" b="1">
                <a:solidFill>
                  <a:schemeClr val="tx1"/>
                </a:solidFill>
              </a:rPr>
              <a:t>                                                   </a:t>
            </a:r>
          </a:p>
          <a:p>
            <a:r>
              <a:rPr lang="ru-RU" sz="2800" b="1">
                <a:solidFill>
                  <a:schemeClr val="tx1"/>
                </a:solidFill>
              </a:rPr>
              <a:t>                                                                                  </a:t>
            </a:r>
          </a:p>
          <a:p>
            <a:r>
              <a:rPr lang="ru-RU" sz="2800" b="1">
                <a:solidFill>
                  <a:schemeClr val="tx1"/>
                </a:solidFill>
              </a:rPr>
              <a:t>                                                           А.С.Пушкин</a:t>
            </a:r>
          </a:p>
        </p:txBody>
      </p:sp>
      <p:pic>
        <p:nvPicPr>
          <p:cNvPr id="5123" name="Picture 3" descr="C:\Users\User\Pictures\3D эмоции\3D_Figures\3D Character (2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08275"/>
            <a:ext cx="4619625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179388" y="179388"/>
            <a:ext cx="8202612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b="1">
                <a:solidFill>
                  <a:srgbClr val="000000"/>
                </a:solidFill>
                <a:latin typeface="Calibri" pitchFamily="32" charset="0"/>
              </a:rPr>
              <a:t>  </a:t>
            </a:r>
            <a:r>
              <a:rPr lang="en-GB" sz="2800" b="1">
                <a:solidFill>
                  <a:schemeClr val="tx1"/>
                </a:solidFill>
                <a:latin typeface="Calibri" pitchFamily="32" charset="0"/>
              </a:rPr>
              <a:t>Как подготовить научное  исследование?</a:t>
            </a:r>
            <a:r>
              <a:rPr lang="en-GB" sz="2800">
                <a:solidFill>
                  <a:schemeClr val="tx1"/>
                </a:solidFill>
                <a:latin typeface="Calibri" pitchFamily="32" charset="0"/>
              </a:rPr>
              <a:t> </a:t>
            </a:r>
            <a:br>
              <a:rPr lang="en-GB" sz="2800">
                <a:solidFill>
                  <a:schemeClr val="tx1"/>
                </a:solidFill>
                <a:latin typeface="Calibri" pitchFamily="32" charset="0"/>
              </a:rPr>
            </a:br>
            <a:endParaRPr lang="en-GB" sz="2800">
              <a:solidFill>
                <a:schemeClr val="tx1"/>
              </a:solidFill>
              <a:latin typeface="Calibri" pitchFamily="32" charset="0"/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1919288" y="185738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1919288" y="185738"/>
            <a:ext cx="306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49" name="Line 4"/>
          <p:cNvSpPr>
            <a:spLocks noChangeShapeType="1"/>
          </p:cNvSpPr>
          <p:nvPr/>
        </p:nvSpPr>
        <p:spPr bwMode="auto">
          <a:xfrm>
            <a:off x="3060700" y="5759450"/>
            <a:ext cx="1588" cy="4365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447675" y="1076325"/>
            <a:ext cx="347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51" name="Text Box 6"/>
          <p:cNvSpPr txBox="1">
            <a:spLocks noChangeArrowheads="1"/>
          </p:cNvSpPr>
          <p:nvPr/>
        </p:nvSpPr>
        <p:spPr bwMode="auto">
          <a:xfrm>
            <a:off x="360363" y="1619250"/>
            <a:ext cx="8640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b="1">
                <a:solidFill>
                  <a:schemeClr val="tx1"/>
                </a:solidFill>
              </a:rPr>
              <a:t>Определение объектной области, объекта и предмета исследования </a:t>
            </a:r>
          </a:p>
        </p:txBody>
      </p:sp>
      <p:sp>
        <p:nvSpPr>
          <p:cNvPr id="6152" name="Text Box 7"/>
          <p:cNvSpPr txBox="1">
            <a:spLocks noChangeArrowheads="1"/>
          </p:cNvSpPr>
          <p:nvPr/>
        </p:nvSpPr>
        <p:spPr bwMode="auto">
          <a:xfrm>
            <a:off x="358775" y="2879725"/>
            <a:ext cx="86407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b="1">
                <a:solidFill>
                  <a:schemeClr val="tx1"/>
                </a:solidFill>
              </a:rPr>
              <a:t>Выбор и формулировка темы, проблемы и обоснование их актуальности</a:t>
            </a:r>
          </a:p>
        </p:txBody>
      </p:sp>
      <p:sp>
        <p:nvSpPr>
          <p:cNvPr id="6153" name="Text Box 8"/>
          <p:cNvSpPr txBox="1">
            <a:spLocks noChangeArrowheads="1"/>
          </p:cNvSpPr>
          <p:nvPr/>
        </p:nvSpPr>
        <p:spPr bwMode="auto">
          <a:xfrm>
            <a:off x="358775" y="4033838"/>
            <a:ext cx="86407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b="1">
                <a:solidFill>
                  <a:schemeClr val="tx1"/>
                </a:solidFill>
              </a:rPr>
              <a:t>Изучение научной литературы, первоисточников, сбор информации (информации) и уточнение темы</a:t>
            </a:r>
            <a:r>
              <a:rPr lang="en-GB" sz="2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154" name="Text Box 9"/>
          <p:cNvSpPr txBox="1">
            <a:spLocks noChangeArrowheads="1"/>
          </p:cNvSpPr>
          <p:nvPr/>
        </p:nvSpPr>
        <p:spPr bwMode="auto">
          <a:xfrm>
            <a:off x="360363" y="5400675"/>
            <a:ext cx="54340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b="1">
                <a:solidFill>
                  <a:schemeClr val="tx1"/>
                </a:solidFill>
              </a:rPr>
              <a:t>Формулирование гипотезы </a:t>
            </a:r>
          </a:p>
        </p:txBody>
      </p:sp>
      <p:sp>
        <p:nvSpPr>
          <p:cNvPr id="6155" name="Text Box 10"/>
          <p:cNvSpPr txBox="1">
            <a:spLocks noChangeArrowheads="1"/>
          </p:cNvSpPr>
          <p:nvPr/>
        </p:nvSpPr>
        <p:spPr bwMode="auto">
          <a:xfrm>
            <a:off x="360363" y="6300788"/>
            <a:ext cx="7559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b="1">
                <a:solidFill>
                  <a:schemeClr val="tx1"/>
                </a:solidFill>
              </a:rPr>
              <a:t>Формулирование цели и задач исследования </a:t>
            </a:r>
          </a:p>
        </p:txBody>
      </p:sp>
      <p:sp>
        <p:nvSpPr>
          <p:cNvPr id="6156" name="Line 11"/>
          <p:cNvSpPr>
            <a:spLocks noChangeShapeType="1"/>
          </p:cNvSpPr>
          <p:nvPr/>
        </p:nvSpPr>
        <p:spPr bwMode="auto">
          <a:xfrm>
            <a:off x="3060700" y="4964113"/>
            <a:ext cx="1588" cy="4365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7" name="Line 12"/>
          <p:cNvSpPr>
            <a:spLocks noChangeShapeType="1"/>
          </p:cNvSpPr>
          <p:nvPr/>
        </p:nvSpPr>
        <p:spPr bwMode="auto">
          <a:xfrm>
            <a:off x="3060700" y="3703638"/>
            <a:ext cx="1588" cy="4365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8" name="Line 13"/>
          <p:cNvSpPr>
            <a:spLocks noChangeShapeType="1"/>
          </p:cNvSpPr>
          <p:nvPr/>
        </p:nvSpPr>
        <p:spPr bwMode="auto">
          <a:xfrm>
            <a:off x="3060700" y="2339975"/>
            <a:ext cx="1588" cy="43656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159" name="Picture 15" descr="C:\Users\User\Pictures\3D эмоции\3D_Figures\3D Character (6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581525"/>
            <a:ext cx="149225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360363" y="614363"/>
            <a:ext cx="8101012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chemeClr val="tx1"/>
                </a:solidFill>
                <a:latin typeface="Arial" charset="0"/>
              </a:rPr>
              <a:t>Н</a:t>
            </a:r>
            <a:r>
              <a:rPr lang="en-GB" b="1">
                <a:solidFill>
                  <a:schemeClr val="tx1"/>
                </a:solidFill>
                <a:latin typeface="Arial" charset="0"/>
                <a:cs typeface="Arial Unicode MS" pitchFamily="32" charset="0"/>
              </a:rPr>
              <a:t>аучн</a:t>
            </a:r>
            <a:r>
              <a:rPr lang="en-GB" b="1">
                <a:solidFill>
                  <a:schemeClr val="tx1"/>
                </a:solidFill>
                <a:latin typeface="Arial" charset="0"/>
              </a:rPr>
              <a:t>ое</a:t>
            </a:r>
            <a:r>
              <a:rPr lang="en-GB" b="1">
                <a:solidFill>
                  <a:schemeClr val="tx1"/>
                </a:solidFill>
                <a:latin typeface="Arial" charset="0"/>
                <a:cs typeface="Arial Unicode MS" pitchFamily="32" charset="0"/>
              </a:rPr>
              <a:t> исследовани</a:t>
            </a:r>
            <a:r>
              <a:rPr lang="en-GB" b="1">
                <a:solidFill>
                  <a:schemeClr val="tx1"/>
                </a:solidFill>
                <a:latin typeface="Arial" charset="0"/>
              </a:rPr>
              <a:t>е - </a:t>
            </a:r>
            <a:r>
              <a:rPr lang="en-GB" b="1">
                <a:solidFill>
                  <a:schemeClr val="tx1"/>
                </a:solidFill>
                <a:latin typeface="Arial" charset="0"/>
                <a:cs typeface="Arial Unicode MS" pitchFamily="32" charset="0"/>
              </a:rPr>
              <a:t>процесс выработки новых научных знаний</a:t>
            </a:r>
            <a:r>
              <a:rPr lang="en-GB" b="1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>
                <a:solidFill>
                  <a:schemeClr val="tx1"/>
                </a:solidFill>
                <a:latin typeface="Arial" charset="0"/>
              </a:rPr>
              <a:t>…</a:t>
            </a:r>
          </a:p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>
              <a:solidFill>
                <a:srgbClr val="376092"/>
              </a:solidFill>
              <a:latin typeface="Arial" charset="0"/>
            </a:endParaRPr>
          </a:p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>
              <a:solidFill>
                <a:srgbClr val="376092"/>
              </a:solidFill>
              <a:latin typeface="Arial" charset="0"/>
            </a:endParaRPr>
          </a:p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chemeClr val="tx1"/>
                </a:solidFill>
                <a:latin typeface="Arial" charset="0"/>
              </a:rPr>
              <a:t>в ЕГО ОСНОВЕ  ДЕЯТЕЛЬНОСТЬ...</a:t>
            </a:r>
          </a:p>
        </p:txBody>
      </p:sp>
      <p:pic>
        <p:nvPicPr>
          <p:cNvPr id="7171" name="Picture 4" descr="C:\Users\User\Pictures\3D эмоции\3D_Figures\3D Character (9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3716338"/>
            <a:ext cx="144938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User\Pictures\3D эмоции\3D_Figures\3D Character (4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2738"/>
            <a:ext cx="24479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User\Pictures\3D эмоции\3D_Figures\3D Character (4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924175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C:\Users\User\Pictures\3D эмоции\Словарь-копиарйтера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941888"/>
            <a:ext cx="22987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427038" y="1979613"/>
            <a:ext cx="8572500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>
                <a:solidFill>
                  <a:srgbClr val="000000"/>
                </a:solidFill>
                <a:cs typeface="Arial Unicode MS" pitchFamily="32" charset="0"/>
              </a:rPr>
              <a:t>работа имеют  определенную структуру</a:t>
            </a:r>
            <a:r>
              <a:rPr lang="en-GB" sz="2800">
                <a:solidFill>
                  <a:srgbClr val="000000"/>
                </a:solidFill>
              </a:rPr>
              <a:t>:</a:t>
            </a:r>
          </a:p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  <a:cs typeface="Arial Unicode MS" pitchFamily="32" charset="0"/>
              </a:rPr>
              <a:t>- Титульный лист </a:t>
            </a:r>
          </a:p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  <a:cs typeface="Arial Unicode MS" pitchFamily="32" charset="0"/>
              </a:rPr>
              <a:t>- Оглавление (план работы)</a:t>
            </a:r>
          </a:p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  <a:cs typeface="Arial Unicode MS" pitchFamily="32" charset="0"/>
              </a:rPr>
              <a:t>- Введение (анализ литературы,проблемы, гипотеза,      цели, задачи)</a:t>
            </a:r>
          </a:p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  <a:cs typeface="Arial Unicode MS" pitchFamily="32" charset="0"/>
              </a:rPr>
              <a:t>- Основная (содержательная) часть по разделам, </a:t>
            </a:r>
          </a:p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  <a:cs typeface="Arial Unicode MS" pitchFamily="32" charset="0"/>
              </a:rPr>
              <a:t>  главам (в соответствии с задачами)</a:t>
            </a:r>
          </a:p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  <a:cs typeface="Arial Unicode MS" pitchFamily="32" charset="0"/>
              </a:rPr>
              <a:t>- Выводы по каждой главе</a:t>
            </a:r>
          </a:p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</a:rPr>
              <a:t>- З</a:t>
            </a:r>
            <a:r>
              <a:rPr lang="en-GB" b="1">
                <a:solidFill>
                  <a:srgbClr val="000000"/>
                </a:solidFill>
                <a:cs typeface="Arial Unicode MS" pitchFamily="32" charset="0"/>
              </a:rPr>
              <a:t>аключение</a:t>
            </a:r>
          </a:p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</a:rPr>
              <a:t>- Б</a:t>
            </a:r>
            <a:r>
              <a:rPr lang="en-GB" b="1">
                <a:solidFill>
                  <a:srgbClr val="000000"/>
                </a:solidFill>
                <a:cs typeface="Arial Unicode MS" pitchFamily="32" charset="0"/>
              </a:rPr>
              <a:t>иблиографического спис</a:t>
            </a:r>
            <a:r>
              <a:rPr lang="en-GB" b="1">
                <a:solidFill>
                  <a:srgbClr val="000000"/>
                </a:solidFill>
              </a:rPr>
              <a:t>ок, список интернетресурсрв</a:t>
            </a:r>
          </a:p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  <a:cs typeface="Arial Unicode MS" pitchFamily="32" charset="0"/>
              </a:rPr>
              <a:t>- Приложение </a:t>
            </a:r>
          </a:p>
          <a:p>
            <a:pPr>
              <a:lnSpc>
                <a:spcPct val="9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>
                <a:solidFill>
                  <a:srgbClr val="000000"/>
                </a:solidFill>
                <a:cs typeface="Arial Unicode MS" pitchFamily="32" charset="0"/>
              </a:rPr>
              <a:t>  (графики, схемы , Иллюстрации, Таблицы) </a:t>
            </a: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179388" y="360363"/>
            <a:ext cx="9540875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800" b="1">
                <a:solidFill>
                  <a:schemeClr val="tx1"/>
                </a:solidFill>
                <a:cs typeface="Arial Unicode MS" pitchFamily="32" charset="0"/>
              </a:rPr>
              <a:t>Как оформить </a:t>
            </a:r>
          </a:p>
          <a:p>
            <a: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sz="2800" b="1">
                <a:solidFill>
                  <a:schemeClr val="tx1"/>
                </a:solidFill>
                <a:cs typeface="Arial Unicode MS" pitchFamily="32" charset="0"/>
              </a:rPr>
              <a:t>научно-исследовательскую работу?</a:t>
            </a:r>
          </a:p>
        </p:txBody>
      </p:sp>
      <p:pic>
        <p:nvPicPr>
          <p:cNvPr id="8196" name="Picture 4" descr="C:\Users\User\Pictures\3D эмоции\3D_Figures\3D Character (6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12969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720725" y="360363"/>
            <a:ext cx="792003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93000"/>
              </a:lnSpc>
            </a:pPr>
            <a:r>
              <a:rPr lang="en-GB" sz="2800" b="1">
                <a:solidFill>
                  <a:schemeClr val="tx1"/>
                </a:solidFill>
              </a:rPr>
              <a:t>Основные требования к выступлению...</a:t>
            </a:r>
          </a:p>
          <a:p>
            <a:pPr eaLnBrk="1" hangingPunct="1">
              <a:lnSpc>
                <a:spcPct val="93000"/>
              </a:lnSpc>
            </a:pPr>
            <a:endParaRPr lang="en-GB" sz="2800" b="1">
              <a:solidFill>
                <a:srgbClr val="FF0000"/>
              </a:solidFill>
            </a:endParaRP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90500" y="1619250"/>
            <a:ext cx="8810625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86000"/>
              </a:lnSpc>
            </a:pPr>
            <a:r>
              <a:rPr lang="en-GB" sz="2800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   </a:t>
            </a:r>
          </a:p>
        </p:txBody>
      </p:sp>
      <p:pic>
        <p:nvPicPr>
          <p:cNvPr id="9220" name="Picture 5" descr="C:\Users\User\Pictures\3D эмоции\3D_Figures\3D Character (6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924175"/>
            <a:ext cx="278765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5650" y="1700213"/>
            <a:ext cx="7572375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/>
            <a:r>
              <a:rPr lang="ru-RU">
                <a:solidFill>
                  <a:srgbClr val="000000"/>
                </a:solidFill>
              </a:rPr>
              <a:t>«Доводы до которых человек додумался сам,</a:t>
            </a:r>
          </a:p>
          <a:p>
            <a:pPr eaLnBrk="1" hangingPunct="1"/>
            <a:endParaRPr lang="ru-RU">
              <a:solidFill>
                <a:srgbClr val="000000"/>
              </a:solidFill>
            </a:endParaRPr>
          </a:p>
          <a:p>
            <a:pPr eaLnBrk="1" hangingPunct="1"/>
            <a:r>
              <a:rPr lang="ru-RU">
                <a:solidFill>
                  <a:srgbClr val="000000"/>
                </a:solidFill>
              </a:rPr>
              <a:t>убеждают больше чем, те которые пришли</a:t>
            </a:r>
          </a:p>
          <a:p>
            <a:pPr eaLnBrk="1" hangingPunct="1"/>
            <a:endParaRPr lang="ru-RU">
              <a:solidFill>
                <a:srgbClr val="000000"/>
              </a:solidFill>
            </a:endParaRPr>
          </a:p>
          <a:p>
            <a:pPr eaLnBrk="1" hangingPunct="1"/>
            <a:r>
              <a:rPr lang="ru-RU">
                <a:solidFill>
                  <a:srgbClr val="000000"/>
                </a:solidFill>
              </a:rPr>
              <a:t> в голову другим»</a:t>
            </a:r>
          </a:p>
          <a:p>
            <a:pPr eaLnBrk="1" hangingPunct="1"/>
            <a:r>
              <a:rPr lang="ru-RU">
                <a:solidFill>
                  <a:srgbClr val="000000"/>
                </a:solidFill>
              </a:rPr>
              <a:t>                                                      Луи Паскаль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h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50000">
                                          <p:val>
                                            <p:strVal val="#ppt_w/1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900113" y="569913"/>
            <a:ext cx="72961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87000"/>
              </a:lnSpc>
            </a:pPr>
            <a:r>
              <a:rPr lang="en-GB" sz="2800" b="1">
                <a:solidFill>
                  <a:schemeClr val="tx1"/>
                </a:solidFill>
              </a:rPr>
              <a:t>Пожелания  выступающему..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611188" y="1620838"/>
            <a:ext cx="403225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86000"/>
              </a:lnSpc>
            </a:pPr>
            <a:r>
              <a:rPr lang="en-GB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  “Я подчёркиваю...  Хотел бы заметить,  что... </a:t>
            </a:r>
            <a:endParaRPr lang="ru-RU">
              <a:solidFill>
                <a:srgbClr val="000000"/>
              </a:solidFill>
              <a:latin typeface="Times New Roman" pitchFamily="16" charset="0"/>
              <a:cs typeface="Arial Unicode MS" pitchFamily="32" charset="0"/>
            </a:endParaRPr>
          </a:p>
          <a:p>
            <a:pPr eaLnBrk="1" hangingPunct="1">
              <a:lnSpc>
                <a:spcPct val="86000"/>
              </a:lnSpc>
            </a:pPr>
            <a:r>
              <a:rPr lang="en-GB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 Я акцентирую Ваше внимание, что“</a:t>
            </a:r>
          </a:p>
          <a:p>
            <a:pPr eaLnBrk="1" hangingPunct="1">
              <a:lnSpc>
                <a:spcPct val="86000"/>
              </a:lnSpc>
            </a:pPr>
            <a:r>
              <a:rPr lang="en-GB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 </a:t>
            </a:r>
            <a:r>
              <a:rPr lang="ru-RU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 </a:t>
            </a:r>
            <a:r>
              <a:rPr lang="en-GB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 Мы пришли </a:t>
            </a:r>
            <a:r>
              <a:rPr lang="ru-RU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к</a:t>
            </a:r>
            <a:r>
              <a:rPr lang="en-GB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 выводу... </a:t>
            </a:r>
            <a:r>
              <a:rPr lang="ru-RU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    </a:t>
            </a:r>
          </a:p>
          <a:p>
            <a:pPr eaLnBrk="1" hangingPunct="1">
              <a:lnSpc>
                <a:spcPct val="86000"/>
              </a:lnSpc>
            </a:pPr>
            <a:r>
              <a:rPr lang="ru-RU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    </a:t>
            </a:r>
            <a:r>
              <a:rPr lang="en-GB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Нами было сделано...”  </a:t>
            </a:r>
          </a:p>
          <a:p>
            <a:pPr eaLnBrk="1" hangingPunct="1">
              <a:lnSpc>
                <a:spcPct val="86000"/>
              </a:lnSpc>
            </a:pPr>
            <a:r>
              <a:rPr lang="ru-RU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     </a:t>
            </a:r>
            <a:r>
              <a:rPr lang="en-GB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Приветствуйте слушателей и жюри в начале и  </a:t>
            </a:r>
            <a:r>
              <a:rPr lang="ru-RU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      </a:t>
            </a:r>
          </a:p>
          <a:p>
            <a:pPr eaLnBrk="1" hangingPunct="1">
              <a:lnSpc>
                <a:spcPct val="86000"/>
              </a:lnSpc>
            </a:pPr>
            <a:r>
              <a:rPr lang="en-GB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благодарите за внимание в конце речи.</a:t>
            </a:r>
          </a:p>
          <a:p>
            <a:pPr eaLnBrk="1" hangingPunct="1">
              <a:lnSpc>
                <a:spcPct val="86000"/>
              </a:lnSpc>
            </a:pPr>
            <a:r>
              <a:rPr lang="en-GB" sz="2800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 </a:t>
            </a:r>
          </a:p>
          <a:p>
            <a:pPr eaLnBrk="1" hangingPunct="1">
              <a:lnSpc>
                <a:spcPct val="86000"/>
              </a:lnSpc>
            </a:pPr>
            <a:r>
              <a:rPr lang="en-GB" sz="2800">
                <a:solidFill>
                  <a:srgbClr val="000000"/>
                </a:solidFill>
                <a:latin typeface="Times New Roman" pitchFamily="16" charset="0"/>
                <a:cs typeface="Arial Unicode MS" pitchFamily="32" charset="0"/>
              </a:rPr>
              <a:t>   </a:t>
            </a:r>
          </a:p>
        </p:txBody>
      </p:sp>
      <p:pic>
        <p:nvPicPr>
          <p:cNvPr id="10244" name="Picture 4" descr="C:\Users\User\Pictures\3D эмоции\3D_Figures\3D Character (7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1773238"/>
            <a:ext cx="4032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323850" y="539750"/>
            <a:ext cx="882015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 eaLnBrk="1" hangingPunct="1">
              <a:lnSpc>
                <a:spcPct val="87000"/>
              </a:lnSpc>
            </a:pPr>
            <a:r>
              <a:rPr lang="en-GB" sz="2800" b="1">
                <a:solidFill>
                  <a:srgbClr val="333333"/>
                </a:solidFill>
                <a:latin typeface="Arial" charset="0"/>
              </a:rPr>
              <a:t>Типичные ошибки в работах участников конкурса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360363" y="1800225"/>
            <a:ext cx="8640762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4140200" y="1773238"/>
            <a:ext cx="432117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eaLnBrk="0" fontAlgn="base" hangingPunct="0">
              <a:lnSpc>
                <a:spcPct val="6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 Unicode MS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GB" b="1">
                <a:solidFill>
                  <a:srgbClr val="000000"/>
                </a:solidFill>
                <a:latin typeface="Times New Roman" pitchFamily="16" charset="0"/>
              </a:rPr>
              <a:t>Тема</a:t>
            </a:r>
            <a:r>
              <a:rPr lang="en-GB">
                <a:solidFill>
                  <a:srgbClr val="000000"/>
                </a:solidFill>
                <a:latin typeface="Times New Roman" pitchFamily="16" charset="0"/>
              </a:rPr>
              <a:t> взята очень широко, в ней не отражается проблема. Чрезмерное увлечение биографическими данными и, как следствие, отступление от темы.  Все разделы  исследования  должны работать на раскрытие заявленной темы. </a:t>
            </a:r>
          </a:p>
          <a:p>
            <a:pPr eaLnBrk="1" hangingPunct="1">
              <a:lnSpc>
                <a:spcPct val="84000"/>
              </a:lnSpc>
            </a:pPr>
            <a:endParaRPr lang="en-GB" sz="2800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11269" name="Picture 6" descr="C:\Users\User\Pictures\3D эмоции\3D_Figures\3D Character (7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05038"/>
            <a:ext cx="33845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Lucida Sans Unicode"/>
        <a:cs typeface="Lucida Sans Unicode"/>
      </a:majorFont>
      <a:minorFont>
        <a:latin typeface="Calibri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6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Unicode M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6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Unicode MS" pitchFamily="32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6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Unicode M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62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Unicode MS" pitchFamily="32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619</Words>
  <Application>Microsoft Office PowerPoint</Application>
  <PresentationFormat>Экран (4:3)</PresentationFormat>
  <Paragraphs>96</Paragraphs>
  <Slides>17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 Unicode MS</vt:lpstr>
      <vt:lpstr>Lucida Sans Unicode</vt:lpstr>
      <vt:lpstr>Times New Roman</vt:lpstr>
      <vt:lpstr>Calibri</vt:lpstr>
      <vt:lpstr>Arial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Научно-исследовательская работа студентов.  Учебно-методическое</dc:title>
  <dc:creator>Evgeny</dc:creator>
  <cp:lastModifiedBy>АВС</cp:lastModifiedBy>
  <cp:revision>19</cp:revision>
  <cp:lastPrinted>1601-01-01T00:00:00Z</cp:lastPrinted>
  <dcterms:created xsi:type="dcterms:W3CDTF">1601-01-01T00:00:00Z</dcterms:created>
  <dcterms:modified xsi:type="dcterms:W3CDTF">2014-02-14T11:25:23Z</dcterms:modified>
</cp:coreProperties>
</file>