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quickStyle2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79" r:id="rId2"/>
    <p:sldId id="325" r:id="rId3"/>
    <p:sldId id="326" r:id="rId4"/>
    <p:sldId id="322" r:id="rId5"/>
    <p:sldId id="318" r:id="rId6"/>
    <p:sldId id="327" r:id="rId7"/>
    <p:sldId id="309" r:id="rId8"/>
    <p:sldId id="323" r:id="rId9"/>
    <p:sldId id="306" r:id="rId10"/>
    <p:sldId id="313" r:id="rId11"/>
    <p:sldId id="324" r:id="rId12"/>
    <p:sldId id="272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1B3F6B"/>
    <a:srgbClr val="23538D"/>
    <a:srgbClr val="3276C8"/>
    <a:srgbClr val="286A7C"/>
    <a:srgbClr val="FFFF66"/>
    <a:srgbClr val="FFFF99"/>
    <a:srgbClr val="FF7C8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34587" autoAdjust="0"/>
    <p:restoredTop sz="97826" autoAdjust="0"/>
  </p:normalViewPr>
  <p:slideViewPr>
    <p:cSldViewPr>
      <p:cViewPr>
        <p:scale>
          <a:sx n="90" d="100"/>
          <a:sy n="90" d="100"/>
        </p:scale>
        <p:origin x="-2232" y="-6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580BCE-81CC-4080-A8C7-C449DD49E109}" type="doc">
      <dgm:prSet loTypeId="urn:microsoft.com/office/officeart/2005/8/layout/matrix3" loCatId="matrix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ABE86EB-60C5-4F3B-B751-F4F87FED343F}" type="pres">
      <dgm:prSet presAssocID="{03580BCE-81CC-4080-A8C7-C449DD49E109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DA5738CB-7B14-428E-ADD3-2BB38E36351D}" type="presOf" srcId="{03580BCE-81CC-4080-A8C7-C449DD49E109}" destId="{1ABE86EB-60C5-4F3B-B751-F4F87FED343F}" srcOrd="0" destOrd="0" presId="urn:microsoft.com/office/officeart/2005/8/layout/matrix3"/>
  </dgm:cxnLst>
  <dgm:bg>
    <a:noFill/>
  </dgm:bg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3580BCE-81CC-4080-A8C7-C449DD49E109}" type="doc">
      <dgm:prSet loTypeId="urn:microsoft.com/office/officeart/2005/8/layout/matrix3" loCatId="matrix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ABE86EB-60C5-4F3B-B751-F4F87FED343F}" type="pres">
      <dgm:prSet presAssocID="{03580BCE-81CC-4080-A8C7-C449DD49E109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A8FEB61F-F5E0-4583-93BD-957ECB24CCE6}" type="presOf" srcId="{03580BCE-81CC-4080-A8C7-C449DD49E109}" destId="{1ABE86EB-60C5-4F3B-B751-F4F87FED343F}" srcOrd="0" destOrd="0" presId="urn:microsoft.com/office/officeart/2005/8/layout/matrix3"/>
  </dgm:cxnLst>
  <dgm:bg>
    <a:noFill/>
  </dgm:bg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8EA54B-B9CD-48D0-85D9-9777404A87B4}" type="datetimeFigureOut">
              <a:rPr lang="ru-RU" smtClean="0"/>
              <a:pPr/>
              <a:t>02.10.2018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D699C0-C7DD-4C35-9776-54C8987ACD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38416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75000"/>
              </a:schemeClr>
            </a:gs>
            <a:gs pos="8000">
              <a:schemeClr val="accent5">
                <a:lumMod val="40000"/>
                <a:lumOff val="60000"/>
              </a:schemeClr>
            </a:gs>
            <a:gs pos="13000">
              <a:schemeClr val="accent5">
                <a:lumMod val="40000"/>
                <a:lumOff val="60000"/>
              </a:schemeClr>
            </a:gs>
            <a:gs pos="21001">
              <a:schemeClr val="accent6">
                <a:lumMod val="40000"/>
                <a:lumOff val="60000"/>
              </a:schemeClr>
            </a:gs>
            <a:gs pos="52000">
              <a:schemeClr val="accent5">
                <a:lumMod val="20000"/>
                <a:lumOff val="80000"/>
              </a:schemeClr>
            </a:gs>
            <a:gs pos="56000">
              <a:schemeClr val="accent5">
                <a:lumMod val="20000"/>
                <a:lumOff val="80000"/>
              </a:schemeClr>
            </a:gs>
            <a:gs pos="58000">
              <a:schemeClr val="accent5">
                <a:lumMod val="20000"/>
                <a:lumOff val="80000"/>
              </a:schemeClr>
            </a:gs>
            <a:gs pos="71001">
              <a:schemeClr val="accent6">
                <a:lumMod val="40000"/>
                <a:lumOff val="60000"/>
              </a:schemeClr>
            </a:gs>
            <a:gs pos="94000">
              <a:schemeClr val="accent5">
                <a:lumMod val="20000"/>
                <a:lumOff val="80000"/>
              </a:schemeClr>
            </a:gs>
            <a:gs pos="100000">
              <a:schemeClr val="accent6">
                <a:lumMod val="75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Click="0" advTm="6000"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microsoft.com/office/2007/relationships/diagramDrawing" Target="../diagrams/drawing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8728" y="214290"/>
            <a:ext cx="7286676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БЮДЖЕТНОЕ УЧРЕЖДЕНИЕ </a:t>
            </a:r>
          </a:p>
          <a:p>
            <a:pPr algn="ctr"/>
            <a:r>
              <a:rPr lang="ru-RU" sz="1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ПРОФЕССИОНАЛЬНОГО ОБРАЗОВАНИЯ</a:t>
            </a:r>
          </a:p>
          <a:p>
            <a:pPr algn="ctr"/>
            <a:r>
              <a:rPr lang="ru-RU" sz="1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ХАНТЫ-МАНСИЙСКОГО АВТОНОМНОГО ОКРУГА-ЮГРЫ</a:t>
            </a:r>
          </a:p>
          <a:p>
            <a:pPr algn="ctr"/>
            <a:endParaRPr lang="ru-RU" sz="1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0"/>
            <a:ext cx="1428728" cy="1427696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8" name="Рисунок 7" descr="WP_20170426_13_28_30_Pro.jpg"/>
          <p:cNvPicPr>
            <a:picLocks noChangeAspect="1"/>
          </p:cNvPicPr>
          <p:nvPr/>
        </p:nvPicPr>
        <p:blipFill>
          <a:blip r:embed="rId3" cstate="print"/>
          <a:srcRect b="30159"/>
          <a:stretch>
            <a:fillRect/>
          </a:stretch>
        </p:blipFill>
        <p:spPr>
          <a:xfrm>
            <a:off x="214282" y="1214422"/>
            <a:ext cx="8724025" cy="4572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785786" y="1285860"/>
            <a:ext cx="7772400" cy="71438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Arial Black" pitchFamily="34" charset="0"/>
                <a:cs typeface="Arial" pitchFamily="34" charset="0"/>
              </a:rPr>
              <a:t>БУ</a:t>
            </a:r>
            <a:r>
              <a:rPr lang="ru-RU" sz="2400" b="1" dirty="0" smtClean="0">
                <a:solidFill>
                  <a:srgbClr val="002060"/>
                </a:solidFill>
                <a:latin typeface="Arial Black" pitchFamily="34" charset="0"/>
              </a:rPr>
              <a:t> «КОГАЛЫМСКИЙ ПОЛИТЕХНИЧЕСКИЙ</a:t>
            </a:r>
            <a:br>
              <a:rPr lang="ru-RU" sz="2400" b="1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Arial Black" pitchFamily="34" charset="0"/>
              </a:rPr>
              <a:t> КОЛЛЕДЖ»</a:t>
            </a:r>
            <a:endParaRPr lang="ru-RU" sz="24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med" advClick="0" advTm="6000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686800" cy="88233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8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233AAD"/>
                </a:solidFill>
                <a:effectLst/>
                <a:latin typeface="Times New Roman" pitchFamily="18" charset="0"/>
                <a:cs typeface="Times New Roman" pitchFamily="18" charset="0"/>
              </a:rPr>
              <a:t>Размер ежемесячной стипендии с учетом районного коэффициента и северной надбавки</a:t>
            </a:r>
            <a:endParaRPr lang="ru-RU" sz="28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233AAD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382597408"/>
              </p:ext>
            </p:extLst>
          </p:nvPr>
        </p:nvGraphicFramePr>
        <p:xfrm>
          <a:off x="277688" y="1433783"/>
          <a:ext cx="8686800" cy="38058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23528" y="1628800"/>
            <a:ext cx="3960440" cy="10668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+mj-lt"/>
              </a:rPr>
              <a:t>Академическая стипендия</a:t>
            </a:r>
            <a:endParaRPr lang="ru-RU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932040" y="1628800"/>
            <a:ext cx="4032448" cy="10668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+mj-lt"/>
                <a:ea typeface="Calibri"/>
              </a:rPr>
              <a:t>Социальная  стипендии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+mj-lt"/>
                <a:ea typeface="Calibri"/>
              </a:rPr>
              <a:t> (для детей из малоимущих семей, детей-инвалидов, детей-сирот)</a:t>
            </a:r>
            <a:endParaRPr lang="ru-RU" b="1" dirty="0">
              <a:solidFill>
                <a:srgbClr val="002060"/>
              </a:solidFill>
              <a:effectLst/>
              <a:latin typeface="+mj-lt"/>
              <a:ea typeface="Calibri"/>
            </a:endParaRPr>
          </a:p>
        </p:txBody>
      </p:sp>
      <p:cxnSp>
        <p:nvCxnSpPr>
          <p:cNvPr id="10" name="Прямая со стрелкой 9"/>
          <p:cNvCxnSpPr>
            <a:stCxn id="3" idx="2"/>
          </p:cNvCxnSpPr>
          <p:nvPr/>
        </p:nvCxnSpPr>
        <p:spPr>
          <a:xfrm flipH="1">
            <a:off x="971600" y="2695600"/>
            <a:ext cx="1332148" cy="258688"/>
          </a:xfrm>
          <a:prstGeom prst="straightConnector1">
            <a:avLst/>
          </a:prstGeom>
          <a:ln w="19050">
            <a:solidFill>
              <a:srgbClr val="1C66D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3" idx="2"/>
            <a:endCxn id="20" idx="0"/>
          </p:cNvCxnSpPr>
          <p:nvPr/>
        </p:nvCxnSpPr>
        <p:spPr>
          <a:xfrm rot="16200000" flipH="1">
            <a:off x="2735121" y="2264227"/>
            <a:ext cx="304772" cy="1167518"/>
          </a:xfrm>
          <a:prstGeom prst="straightConnector1">
            <a:avLst/>
          </a:prstGeom>
          <a:ln w="19050">
            <a:solidFill>
              <a:srgbClr val="1C66D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8" idx="2"/>
          </p:cNvCxnSpPr>
          <p:nvPr/>
        </p:nvCxnSpPr>
        <p:spPr>
          <a:xfrm flipH="1">
            <a:off x="5724128" y="2695600"/>
            <a:ext cx="1224136" cy="258688"/>
          </a:xfrm>
          <a:prstGeom prst="straightConnector1">
            <a:avLst/>
          </a:prstGeom>
          <a:ln w="15875">
            <a:solidFill>
              <a:srgbClr val="1C66D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8" idx="2"/>
          </p:cNvCxnSpPr>
          <p:nvPr/>
        </p:nvCxnSpPr>
        <p:spPr>
          <a:xfrm>
            <a:off x="6948264" y="2695600"/>
            <a:ext cx="1152128" cy="258688"/>
          </a:xfrm>
          <a:prstGeom prst="straightConnector1">
            <a:avLst/>
          </a:prstGeom>
          <a:ln w="15875">
            <a:solidFill>
              <a:srgbClr val="1C66D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285720" y="3000372"/>
            <a:ext cx="2088232" cy="122413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По программам подготовки квалифицированных рабочих и служащих</a:t>
            </a:r>
            <a:endParaRPr lang="ru-RU" sz="16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2643174" y="3000372"/>
            <a:ext cx="1656184" cy="122413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По программам подготовки специалистов среднего звена</a:t>
            </a:r>
            <a:endParaRPr lang="ru-RU" sz="1600" dirty="0"/>
          </a:p>
        </p:txBody>
      </p:sp>
      <p:cxnSp>
        <p:nvCxnSpPr>
          <p:cNvPr id="24" name="Прямая со стрелкой 23"/>
          <p:cNvCxnSpPr>
            <a:stCxn id="19" idx="2"/>
          </p:cNvCxnSpPr>
          <p:nvPr/>
        </p:nvCxnSpPr>
        <p:spPr>
          <a:xfrm>
            <a:off x="1329836" y="4224508"/>
            <a:ext cx="0" cy="288032"/>
          </a:xfrm>
          <a:prstGeom prst="straightConnector1">
            <a:avLst/>
          </a:prstGeom>
          <a:ln w="19050">
            <a:solidFill>
              <a:srgbClr val="1C66D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20" idx="2"/>
          </p:cNvCxnSpPr>
          <p:nvPr/>
        </p:nvCxnSpPr>
        <p:spPr>
          <a:xfrm>
            <a:off x="3471266" y="4224508"/>
            <a:ext cx="0" cy="288032"/>
          </a:xfrm>
          <a:prstGeom prst="straightConnector1">
            <a:avLst/>
          </a:prstGeom>
          <a:ln w="19050">
            <a:solidFill>
              <a:srgbClr val="1C66D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714348" y="4500570"/>
            <a:ext cx="1336802" cy="52159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2000 руб.</a:t>
            </a:r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2879812" y="4489351"/>
            <a:ext cx="1477874" cy="50405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2000 руб.</a:t>
            </a:r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1547664" y="5373216"/>
            <a:ext cx="6984776" cy="57606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Дополнительные завтраки (на сумму 44 руб.) и обед (на сумму 82 руб.) для детей из многодетных семей, детей-сирот.</a:t>
            </a:r>
            <a:endParaRPr lang="ru-RU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323528" y="6165304"/>
            <a:ext cx="8208912" cy="43204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Бесплатное питание на сумму 82 руб.</a:t>
            </a:r>
            <a:endParaRPr lang="ru-RU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5014119" y="2989372"/>
            <a:ext cx="2016224" cy="120659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/>
              <a:t>По программам подготовки квалифицированных рабочих и служащих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7236296" y="2971830"/>
            <a:ext cx="1728192" cy="120659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/>
              <a:t>По программам подготовки специалистов среднего звена</a:t>
            </a:r>
          </a:p>
        </p:txBody>
      </p:sp>
      <p:cxnSp>
        <p:nvCxnSpPr>
          <p:cNvPr id="47" name="Прямая со стрелкой 46"/>
          <p:cNvCxnSpPr>
            <a:stCxn id="40" idx="2"/>
          </p:cNvCxnSpPr>
          <p:nvPr/>
        </p:nvCxnSpPr>
        <p:spPr>
          <a:xfrm>
            <a:off x="6022231" y="4195966"/>
            <a:ext cx="0" cy="293385"/>
          </a:xfrm>
          <a:prstGeom prst="straightConnector1">
            <a:avLst/>
          </a:prstGeom>
          <a:ln w="15875">
            <a:solidFill>
              <a:srgbClr val="1C66D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>
            <a:stCxn id="41" idx="2"/>
          </p:cNvCxnSpPr>
          <p:nvPr/>
        </p:nvCxnSpPr>
        <p:spPr>
          <a:xfrm>
            <a:off x="8100392" y="4178424"/>
            <a:ext cx="0" cy="310927"/>
          </a:xfrm>
          <a:prstGeom prst="straightConnector1">
            <a:avLst/>
          </a:prstGeom>
          <a:ln w="15875">
            <a:solidFill>
              <a:srgbClr val="1C66D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Прямоугольник 49"/>
          <p:cNvSpPr/>
          <p:nvPr/>
        </p:nvSpPr>
        <p:spPr>
          <a:xfrm>
            <a:off x="5292080" y="4489351"/>
            <a:ext cx="1512168" cy="50405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3000 руб.</a:t>
            </a:r>
            <a:endParaRPr lang="ru-RU" dirty="0"/>
          </a:p>
        </p:txBody>
      </p:sp>
      <p:sp>
        <p:nvSpPr>
          <p:cNvPr id="51" name="Прямоугольник 50"/>
          <p:cNvSpPr/>
          <p:nvPr/>
        </p:nvSpPr>
        <p:spPr>
          <a:xfrm>
            <a:off x="7286644" y="4483998"/>
            <a:ext cx="1500198" cy="50405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3000 руб.</a:t>
            </a:r>
            <a:endParaRPr lang="ru-RU" dirty="0"/>
          </a:p>
        </p:txBody>
      </p:sp>
      <p:cxnSp>
        <p:nvCxnSpPr>
          <p:cNvPr id="55" name="Прямая соединительная линия 54"/>
          <p:cNvCxnSpPr/>
          <p:nvPr/>
        </p:nvCxnSpPr>
        <p:spPr>
          <a:xfrm>
            <a:off x="1367644" y="432244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>
            <a:stCxn id="19" idx="2"/>
          </p:cNvCxnSpPr>
          <p:nvPr/>
        </p:nvCxnSpPr>
        <p:spPr>
          <a:xfrm flipH="1">
            <a:off x="501744" y="4224508"/>
            <a:ext cx="828092" cy="155463"/>
          </a:xfrm>
          <a:prstGeom prst="line">
            <a:avLst/>
          </a:prstGeom>
          <a:ln w="19050">
            <a:solidFill>
              <a:srgbClr val="1C66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/>
          <p:nvPr/>
        </p:nvCxnSpPr>
        <p:spPr>
          <a:xfrm>
            <a:off x="500034" y="4357694"/>
            <a:ext cx="0" cy="1842864"/>
          </a:xfrm>
          <a:prstGeom prst="straightConnector1">
            <a:avLst/>
          </a:prstGeom>
          <a:ln w="19050">
            <a:solidFill>
              <a:srgbClr val="1C66D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>
            <a:stCxn id="19" idx="2"/>
          </p:cNvCxnSpPr>
          <p:nvPr/>
        </p:nvCxnSpPr>
        <p:spPr>
          <a:xfrm rot="16200000" flipH="1">
            <a:off x="1634160" y="3920184"/>
            <a:ext cx="347500" cy="956148"/>
          </a:xfrm>
          <a:prstGeom prst="line">
            <a:avLst/>
          </a:prstGeom>
          <a:ln w="19050">
            <a:solidFill>
              <a:srgbClr val="233A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 стрелкой 62"/>
          <p:cNvCxnSpPr/>
          <p:nvPr/>
        </p:nvCxnSpPr>
        <p:spPr>
          <a:xfrm rot="5400000">
            <a:off x="1858150" y="5000636"/>
            <a:ext cx="856462" cy="794"/>
          </a:xfrm>
          <a:prstGeom prst="straightConnector1">
            <a:avLst/>
          </a:prstGeom>
          <a:ln w="19050">
            <a:solidFill>
              <a:srgbClr val="1C66D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rot="5400000">
            <a:off x="2142314" y="4786322"/>
            <a:ext cx="1143802" cy="794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 advClick="0" advTm="6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686800" cy="152527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1600" b="1" dirty="0" smtClean="0"/>
              <a:t> </a:t>
            </a:r>
            <a:r>
              <a:rPr lang="ru-RU" sz="2400" b="1" dirty="0" smtClean="0"/>
              <a:t>III Региональный чемпионат «Молодые профессионалы» (</a:t>
            </a:r>
            <a:r>
              <a:rPr lang="ru-RU" sz="2400" b="1" dirty="0" err="1" smtClean="0"/>
              <a:t>Worldskills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Russia</a:t>
            </a:r>
            <a:r>
              <a:rPr lang="ru-RU" sz="2400" b="1" dirty="0" smtClean="0"/>
              <a:t>) </a:t>
            </a:r>
            <a:r>
              <a:rPr lang="ru-RU" sz="2400" b="1" dirty="0" err="1" smtClean="0"/>
              <a:t>ХМАО-Югры</a:t>
            </a:r>
            <a:r>
              <a:rPr lang="ru-RU" sz="2400" b="1" dirty="0" smtClean="0"/>
              <a:t> в 2017году</a:t>
            </a:r>
            <a:br>
              <a:rPr lang="ru-RU" sz="2400" b="1" dirty="0" smtClean="0"/>
            </a:br>
            <a:r>
              <a:rPr lang="ru-RU" sz="2400" b="1" dirty="0" smtClean="0"/>
              <a:t> более 220 участников в возрасте от 14 до 22 лет</a:t>
            </a:r>
            <a:br>
              <a:rPr lang="ru-RU" sz="2400" b="1" dirty="0" smtClean="0"/>
            </a:br>
            <a:r>
              <a:rPr lang="ru-RU" sz="2400" b="1" dirty="0" smtClean="0"/>
              <a:t>21 компетенций</a:t>
            </a:r>
            <a:r>
              <a:rPr lang="ru-RU" sz="1600" b="1" dirty="0" smtClean="0"/>
              <a:t> </a:t>
            </a:r>
            <a:endParaRPr lang="ru-RU" sz="16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233AAD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382597408"/>
              </p:ext>
            </p:extLst>
          </p:nvPr>
        </p:nvGraphicFramePr>
        <p:xfrm>
          <a:off x="277688" y="1433783"/>
          <a:ext cx="8686800" cy="38058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57158" y="2000240"/>
            <a:ext cx="3857652" cy="428628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I место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Компетенции: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"Электромонтаж»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«Добыча нефти и газа»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II место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Компетенция "Поварское дело" и "Кондитерское дело»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III место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Компетенция «Сварочные технологии»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5" name="Прямая соединительная линия 54"/>
          <p:cNvCxnSpPr/>
          <p:nvPr/>
        </p:nvCxnSpPr>
        <p:spPr>
          <a:xfrm>
            <a:off x="1367644" y="432244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602" name="Picture 2" descr="w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7686" y="2500306"/>
            <a:ext cx="4286279" cy="32147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 advClick="0" advTm="6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C:\Documents and Settings\Учитель\Рабочий стол\Когалым\Фильмы и песни о Когалыме\Фото\когалым.jpg"/>
          <p:cNvPicPr>
            <a:picLocks noChangeAspect="1" noChangeArrowheads="1"/>
          </p:cNvPicPr>
          <p:nvPr/>
        </p:nvPicPr>
        <p:blipFill>
          <a:blip r:embed="rId2" cstate="print">
            <a:lum bright="43000" contrast="-7000"/>
          </a:blip>
          <a:srcRect/>
          <a:stretch>
            <a:fillRect/>
          </a:stretch>
        </p:blipFill>
        <p:spPr bwMode="auto">
          <a:xfrm>
            <a:off x="571472" y="571480"/>
            <a:ext cx="7715304" cy="5786478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785918" y="4071942"/>
            <a:ext cx="4786346" cy="246221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3276C8"/>
                </a:solidFill>
                <a:effectLst/>
                <a:latin typeface="Arial" pitchFamily="34" charset="0"/>
                <a:cs typeface="Arial" pitchFamily="34" charset="0"/>
              </a:rPr>
              <a:t>Фактический адрес: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3276C8"/>
                </a:solidFill>
                <a:effectLst/>
                <a:latin typeface="Arial" pitchFamily="34" charset="0"/>
                <a:cs typeface="Arial" pitchFamily="34" charset="0"/>
              </a:rPr>
              <a:t>628484, Ханты-Мансийский автономный округ –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rgbClr val="3276C8"/>
                </a:solidFill>
                <a:effectLst/>
                <a:latin typeface="Arial" pitchFamily="34" charset="0"/>
                <a:cs typeface="Arial" pitchFamily="34" charset="0"/>
              </a:rPr>
              <a:t>Югра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3276C8"/>
                </a:solidFill>
                <a:effectLst/>
                <a:latin typeface="Arial" pitchFamily="34" charset="0"/>
                <a:cs typeface="Arial" pitchFamily="34" charset="0"/>
              </a:rPr>
              <a:t>, 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3276C8"/>
                </a:solidFill>
                <a:effectLst/>
                <a:latin typeface="Arial" pitchFamily="34" charset="0"/>
                <a:cs typeface="Arial" pitchFamily="34" charset="0"/>
              </a:rPr>
              <a:t>г. Когалым, ул. Прибалтийская, 22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3276C8"/>
                </a:solidFill>
                <a:effectLst/>
                <a:latin typeface="Arial" pitchFamily="34" charset="0"/>
                <a:cs typeface="Arial" pitchFamily="34" charset="0"/>
              </a:rPr>
              <a:t>Телефоны: 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8 (34667)  2-17-37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3276C8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3276C8"/>
                </a:solidFill>
                <a:effectLst/>
                <a:latin typeface="Arial" pitchFamily="34" charset="0"/>
                <a:cs typeface="Arial" pitchFamily="34" charset="0"/>
              </a:rPr>
              <a:t>Факс: 8 (34667) 2-17-37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www.kogpk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r>
              <a:rPr kumimoji="0" lang="en-US" sz="20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ru</a:t>
            </a:r>
            <a:endParaRPr kumimoji="0" lang="en-US" sz="20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276C8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3276C8"/>
              </a:solidFill>
              <a:effectLst/>
              <a:latin typeface="Arial" pitchFamily="34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214282" y="142852"/>
            <a:ext cx="8643998" cy="364333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ru-RU" sz="2800" b="1" i="1" dirty="0" smtClean="0">
                <a:solidFill>
                  <a:srgbClr val="3276C8"/>
                </a:solidFill>
                <a:latin typeface="Arial" pitchFamily="34" charset="0"/>
                <a:cs typeface="Arial" pitchFamily="34" charset="0"/>
              </a:rPr>
              <a:t>Прием заявлений от </a:t>
            </a:r>
          </a:p>
          <a:p>
            <a:pPr algn="ctr">
              <a:buNone/>
            </a:pPr>
            <a:r>
              <a:rPr lang="ru-RU" sz="2800" b="1" i="1" dirty="0" smtClean="0">
                <a:solidFill>
                  <a:srgbClr val="3276C8"/>
                </a:solidFill>
                <a:latin typeface="Arial" pitchFamily="34" charset="0"/>
                <a:cs typeface="Arial" pitchFamily="34" charset="0"/>
              </a:rPr>
              <a:t>абитуриентов </a:t>
            </a:r>
          </a:p>
          <a:p>
            <a:pPr algn="ctr">
              <a:buNone/>
            </a:pPr>
            <a:r>
              <a:rPr lang="ru-RU" sz="2800" b="1" i="1" dirty="0" smtClean="0">
                <a:solidFill>
                  <a:srgbClr val="3276C8"/>
                </a:solidFill>
                <a:latin typeface="Arial" pitchFamily="34" charset="0"/>
                <a:cs typeface="Arial" pitchFamily="34" charset="0"/>
              </a:rPr>
              <a:t>начинается  с </a:t>
            </a:r>
            <a:r>
              <a:rPr lang="ru-RU" sz="28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20 июня 2019 </a:t>
            </a:r>
            <a:r>
              <a:rPr lang="ru-RU" sz="2800" b="1" i="1" dirty="0" smtClean="0">
                <a:solidFill>
                  <a:srgbClr val="3276C8"/>
                </a:solidFill>
                <a:latin typeface="Arial" pitchFamily="34" charset="0"/>
                <a:cs typeface="Arial" pitchFamily="34" charset="0"/>
              </a:rPr>
              <a:t>г.</a:t>
            </a:r>
          </a:p>
          <a:p>
            <a:pPr algn="ctr">
              <a:buNone/>
            </a:pPr>
            <a:r>
              <a:rPr lang="ru-RU" sz="28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Перечень необходимых документов:</a:t>
            </a:r>
          </a:p>
          <a:p>
            <a:pPr algn="ctr">
              <a:buNone/>
            </a:pPr>
            <a:r>
              <a:rPr lang="ru-RU" sz="2800" b="1" i="1" dirty="0" smtClean="0">
                <a:solidFill>
                  <a:srgbClr val="3276C8"/>
                </a:solidFill>
                <a:latin typeface="Arial" pitchFamily="34" charset="0"/>
                <a:cs typeface="Arial" pitchFamily="34" charset="0"/>
              </a:rPr>
              <a:t>-Документ об образовании (Аттестат) </a:t>
            </a:r>
          </a:p>
          <a:p>
            <a:pPr algn="ctr">
              <a:buNone/>
            </a:pPr>
            <a:r>
              <a:rPr lang="ru-RU" sz="2800" b="1" i="1" dirty="0" smtClean="0">
                <a:solidFill>
                  <a:srgbClr val="3276C8"/>
                </a:solidFill>
                <a:latin typeface="Arial" pitchFamily="34" charset="0"/>
                <a:cs typeface="Arial" pitchFamily="34" charset="0"/>
              </a:rPr>
              <a:t>-Копия паспорта</a:t>
            </a:r>
          </a:p>
          <a:p>
            <a:pPr algn="ctr">
              <a:buNone/>
            </a:pPr>
            <a:r>
              <a:rPr lang="ru-RU" sz="2800" b="1" i="1" dirty="0" smtClean="0">
                <a:solidFill>
                  <a:srgbClr val="3276C8"/>
                </a:solidFill>
                <a:latin typeface="Arial" pitchFamily="34" charset="0"/>
                <a:cs typeface="Arial" pitchFamily="34" charset="0"/>
              </a:rPr>
              <a:t>-фотографии (3*4  4шт.)</a:t>
            </a:r>
          </a:p>
          <a:p>
            <a:pPr algn="ctr">
              <a:buNone/>
            </a:pPr>
            <a:endParaRPr lang="ru-RU" sz="2400" dirty="0" smtClean="0">
              <a:solidFill>
                <a:srgbClr val="C00000"/>
              </a:solidFill>
              <a:latin typeface="Bookman Old Style" pitchFamily="18" charset="0"/>
            </a:endParaRPr>
          </a:p>
          <a:p>
            <a:pPr algn="ctr">
              <a:buNone/>
            </a:pPr>
            <a:endParaRPr lang="ru-RU" sz="2400" dirty="0" smtClean="0">
              <a:solidFill>
                <a:srgbClr val="C00000"/>
              </a:solidFill>
              <a:latin typeface="Bookman Old Style" pitchFamily="18" charset="0"/>
            </a:endParaRPr>
          </a:p>
          <a:p>
            <a:pPr algn="ctr">
              <a:buNone/>
            </a:pPr>
            <a:r>
              <a:rPr lang="ru-RU" sz="2400" dirty="0" smtClean="0">
                <a:solidFill>
                  <a:srgbClr val="C00000"/>
                </a:solidFill>
              </a:rPr>
              <a:t> </a:t>
            </a:r>
          </a:p>
          <a:p>
            <a:pPr algn="ctr">
              <a:buNone/>
            </a:pPr>
            <a:endParaRPr lang="ru-RU" sz="2200" dirty="0" smtClean="0">
              <a:solidFill>
                <a:srgbClr val="C00000"/>
              </a:solidFill>
              <a:latin typeface="Cambria" pitchFamily="18" charset="0"/>
            </a:endParaRPr>
          </a:p>
          <a:p>
            <a:pPr algn="ctr"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Gabriola" pitchFamily="82" charset="0"/>
              </a:rPr>
              <a:t/>
            </a:r>
            <a:br>
              <a:rPr lang="ru-RU" sz="2400" b="1" dirty="0" smtClean="0">
                <a:solidFill>
                  <a:srgbClr val="C00000"/>
                </a:solidFill>
                <a:latin typeface="Gabriola" pitchFamily="82" charset="0"/>
              </a:rPr>
            </a:br>
            <a:endParaRPr lang="ru-RU" sz="2400" dirty="0"/>
          </a:p>
        </p:txBody>
      </p:sp>
    </p:spTree>
  </p:cSld>
  <p:clrMapOvr>
    <a:masterClrMapping/>
  </p:clrMapOvr>
  <p:transition spd="med" advClick="0" advTm="9000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42852"/>
            <a:ext cx="8686800" cy="471490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1600" dirty="0" smtClean="0"/>
              <a:t>В послании Федеральному Собранию 4 декабря 2014 года Президентом Российской Федерации дано поручение, направленное на развитие системы подготовки рабочих кадров: </a:t>
            </a:r>
            <a:r>
              <a:rPr lang="ru-RU" sz="1600" b="1" dirty="0" smtClean="0"/>
              <a:t>«К 2020 году как минимум в половине колледжей России подготовка по 50 наиболее востребованным и перспективным рабочим профессиям должна вестись в соответствии с лучшими мировыми стандартами и передовыми технологиями…»</a:t>
            </a:r>
            <a:r>
              <a:rPr lang="ru-RU" sz="1600" dirty="0" smtClean="0"/>
              <a:t>. Во исполнение указанного поручения, а также распоряжения Правительства Российской Федерации от 3 марта 2015 года № 349-р  «Об утверждении комплекса мер, направленных на совершенствование системы среднего профессионального образования на 2015 - 2020 годы», в соответствии с паспортом приоритетного проекта «Образование» по направлению «Подготовка высококвалифицированных специалистов и рабочих кадров с учетом современных стандартов и передовых технологий» («Рабочие кадры для передовых технологий»), утвержденным протоколом заседания Президиума Совета при Президенте Российской Федерации по стратегическому развитию и приоритетным проектам от 25 октября 2016 года №9, Союзом «Агентство развития профессиональных сообществ и рабочих кадров «Молодые профессионалы (</a:t>
            </a:r>
            <a:r>
              <a:rPr lang="ru-RU" sz="1600" dirty="0" err="1" smtClean="0"/>
              <a:t>Ворлдскиллс</a:t>
            </a:r>
            <a:r>
              <a:rPr lang="ru-RU" sz="1600" dirty="0" smtClean="0"/>
              <a:t> Россия)» проводится </a:t>
            </a:r>
            <a:r>
              <a:rPr lang="ru-RU" sz="1600" b="1" u="sng" dirty="0" err="1" smtClean="0"/>
              <a:t>пилотная</a:t>
            </a:r>
            <a:r>
              <a:rPr lang="ru-RU" sz="1600" b="1" u="sng" dirty="0" smtClean="0"/>
              <a:t> апробация демонстрационного экзамена по стандартам </a:t>
            </a:r>
            <a:r>
              <a:rPr lang="ru-RU" sz="1600" b="1" u="sng" dirty="0" err="1" smtClean="0"/>
              <a:t>Ворлдскиллс</a:t>
            </a:r>
            <a:r>
              <a:rPr lang="ru-RU" sz="1600" b="1" u="sng" dirty="0" smtClean="0"/>
              <a:t> Россия в рамках государственной итоговой аттестации</a:t>
            </a:r>
            <a:r>
              <a:rPr lang="ru-RU" sz="1600" dirty="0" smtClean="0"/>
              <a:t>.</a:t>
            </a:r>
            <a:r>
              <a:rPr lang="ru-RU" sz="1600" b="1" dirty="0" smtClean="0"/>
              <a:t> </a:t>
            </a:r>
            <a:endParaRPr lang="ru-RU" sz="16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233AAD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4857760"/>
            <a:ext cx="8429684" cy="185738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Демонстрационный экзамен по стандартам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Ворлдскиллс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– это форма государственной итоговой аттестации выпускников по программам среднего профессионального образования образовательных организаций высшего и среднего профессионального образования, которая предусматривает: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моделирование реальных производственных условий для демонстрации выпускниками профессиональных умений и навыков;</a:t>
            </a:r>
          </a:p>
          <a:p>
            <a:pPr>
              <a:buFontTx/>
              <a:buChar char="-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независимую экспертную оценку выполнения заданий демонстрационного экзамена, в том числе экспертами из числа представителей предприятий;</a:t>
            </a:r>
          </a:p>
          <a:p>
            <a:pPr>
              <a:buFontTx/>
              <a:buChar char="-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определение уровня знаний, умений и навыков выпускников в соответствии с международными требованиями.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5" name="Прямая соединительная линия 54"/>
          <p:cNvCxnSpPr/>
          <p:nvPr/>
        </p:nvCxnSpPr>
        <p:spPr>
          <a:xfrm>
            <a:off x="1367644" y="432244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 advClick="0" advTm="6000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Прямая соединительная линия 54"/>
          <p:cNvCxnSpPr/>
          <p:nvPr/>
        </p:nvCxnSpPr>
        <p:spPr>
          <a:xfrm>
            <a:off x="1367644" y="432244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Администратор\Desktop\Собрания 2018-2019 уч.год\Общая информация по ДЭ_Страница_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806" y="620688"/>
            <a:ext cx="9090193" cy="5112568"/>
          </a:xfrm>
          <a:prstGeom prst="rect">
            <a:avLst/>
          </a:prstGeom>
          <a:noFill/>
        </p:spPr>
      </p:pic>
      <p:pic>
        <p:nvPicPr>
          <p:cNvPr id="6" name="Picture 2" descr="C:\Users\Администратор\Desktop\Собрания 2018-2019 уч.год\Общая информация по ДЭ_Страница_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807" y="620688"/>
            <a:ext cx="9090193" cy="5112568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6000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Рейтинг мониторинга качества подготовки кадров ОО, реализующих программ СПО 2017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20000" contrast="30000"/>
          </a:blip>
          <a:srcRect l="917" t="8064" r="1098" b="38710"/>
          <a:stretch>
            <a:fillRect/>
          </a:stretch>
        </p:blipFill>
        <p:spPr bwMode="auto">
          <a:xfrm>
            <a:off x="142844" y="1000108"/>
            <a:ext cx="8833212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Скругленный прямоугольник 6"/>
          <p:cNvSpPr/>
          <p:nvPr/>
        </p:nvSpPr>
        <p:spPr>
          <a:xfrm>
            <a:off x="142844" y="3429000"/>
            <a:ext cx="4357718" cy="42862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 advClick="0" advTm="6000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214422"/>
            <a:ext cx="8429684" cy="3857652"/>
          </a:xfrm>
        </p:spPr>
        <p:txBody>
          <a:bodyPr>
            <a:noAutofit/>
          </a:bodyPr>
          <a:lstStyle/>
          <a:p>
            <a:endParaRPr lang="ru-RU" sz="23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28794" y="285728"/>
            <a:ext cx="5643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1B3F6B"/>
                </a:solidFill>
                <a:latin typeface="Times New Roman" pitchFamily="18" charset="0"/>
                <a:cs typeface="Times New Roman" pitchFamily="18" charset="0"/>
              </a:rPr>
              <a:t>ТРУДОУСТРОЙСТВО ВЫПУСКНИКОВ 2018г.</a:t>
            </a:r>
            <a:endParaRPr lang="ru-RU" b="1" dirty="0">
              <a:solidFill>
                <a:srgbClr val="1B3F6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14281" y="928670"/>
          <a:ext cx="8643998" cy="54264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42949"/>
                <a:gridCol w="952305"/>
                <a:gridCol w="952305"/>
                <a:gridCol w="1977864"/>
                <a:gridCol w="1318575"/>
              </a:tblGrid>
              <a:tr h="1000772">
                <a:tc rowSpan="2"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Наименование профессий, специальности</a:t>
                      </a:r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Фактически трудоустроены</a:t>
                      </a:r>
                    </a:p>
                    <a:p>
                      <a:pPr algn="ctr"/>
                      <a:endParaRPr lang="ru-RU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ru-RU" b="1" dirty="0" smtClean="0"/>
                    </a:p>
                    <a:p>
                      <a:pPr algn="ctr"/>
                      <a:r>
                        <a:rPr lang="ru-RU" b="1" dirty="0" smtClean="0"/>
                        <a:t>Продолжили обучение (</a:t>
                      </a:r>
                      <a:r>
                        <a:rPr lang="ru-RU" b="1" dirty="0" err="1" smtClean="0"/>
                        <a:t>очно</a:t>
                      </a:r>
                      <a:r>
                        <a:rPr lang="ru-RU" b="1" dirty="0" smtClean="0"/>
                        <a:t>, заочно)</a:t>
                      </a:r>
                      <a:endParaRPr lang="ru-RU" b="1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ru-RU" b="1" dirty="0" smtClean="0"/>
                    </a:p>
                    <a:p>
                      <a:pPr algn="ctr"/>
                      <a:r>
                        <a:rPr lang="ru-RU" b="1" dirty="0" smtClean="0"/>
                        <a:t>Кол-во</a:t>
                      </a:r>
                      <a:r>
                        <a:rPr lang="ru-RU" b="1" baseline="0" dirty="0" smtClean="0"/>
                        <a:t> выпускников</a:t>
                      </a:r>
                      <a:endParaRPr lang="ru-RU" b="1" dirty="0"/>
                    </a:p>
                  </a:txBody>
                  <a:tcPr/>
                </a:tc>
              </a:tr>
              <a:tr h="800618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 smtClean="0"/>
                    </a:p>
                    <a:p>
                      <a:pPr algn="ctr"/>
                      <a:r>
                        <a:rPr lang="ru-RU" sz="1400" b="1" dirty="0" smtClean="0"/>
                        <a:t>всего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по профессии</a:t>
                      </a:r>
                      <a:endParaRPr lang="ru-RU" sz="1400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</a:tr>
              <a:tr h="1000772">
                <a:tc>
                  <a:txBody>
                    <a:bodyPr/>
                    <a:lstStyle/>
                    <a:p>
                      <a:r>
                        <a:rPr lang="ru-RU" dirty="0" smtClean="0"/>
                        <a:t>Разработка</a:t>
                      </a:r>
                      <a:r>
                        <a:rPr lang="ru-RU" baseline="0" dirty="0" smtClean="0"/>
                        <a:t> и эксплуатация нефтяных и газовых месторождений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17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17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22</a:t>
                      </a:r>
                      <a:endParaRPr lang="ru-RU" dirty="0"/>
                    </a:p>
                  </a:txBody>
                  <a:tcPr/>
                </a:tc>
              </a:tr>
              <a:tr h="1000772">
                <a:tc>
                  <a:txBody>
                    <a:bodyPr/>
                    <a:lstStyle/>
                    <a:p>
                      <a:r>
                        <a:rPr lang="ru-RU" dirty="0" smtClean="0"/>
                        <a:t>Техническая эксплуатация и обслуживание электрического оборудования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15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22</a:t>
                      </a:r>
                      <a:endParaRPr lang="ru-RU" dirty="0"/>
                    </a:p>
                  </a:txBody>
                  <a:tcPr/>
                </a:tc>
              </a:tr>
              <a:tr h="405869">
                <a:tc>
                  <a:txBody>
                    <a:bodyPr/>
                    <a:lstStyle/>
                    <a:p>
                      <a:r>
                        <a:rPr lang="ru-RU" dirty="0" smtClean="0"/>
                        <a:t>Экономика и бухгалтерский учет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19</a:t>
                      </a:r>
                      <a:endParaRPr lang="ru-RU" dirty="0"/>
                    </a:p>
                  </a:txBody>
                  <a:tcPr/>
                </a:tc>
              </a:tr>
              <a:tr h="405869">
                <a:tc>
                  <a:txBody>
                    <a:bodyPr/>
                    <a:lstStyle/>
                    <a:p>
                      <a:r>
                        <a:rPr lang="ru-RU" dirty="0" smtClean="0"/>
                        <a:t>Повар, кондитер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19</a:t>
                      </a:r>
                      <a:endParaRPr lang="ru-RU" dirty="0"/>
                    </a:p>
                  </a:txBody>
                  <a:tcPr/>
                </a:tc>
              </a:tr>
              <a:tr h="405869">
                <a:tc>
                  <a:txBody>
                    <a:bodyPr/>
                    <a:lstStyle/>
                    <a:p>
                      <a:r>
                        <a:rPr lang="ru-RU" dirty="0" smtClean="0"/>
                        <a:t>Токарь, универсал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21</a:t>
                      </a:r>
                      <a:endParaRPr lang="ru-RU" dirty="0"/>
                    </a:p>
                  </a:txBody>
                  <a:tcPr/>
                </a:tc>
              </a:tr>
              <a:tr h="405869">
                <a:tc>
                  <a:txBody>
                    <a:bodyPr/>
                    <a:lstStyle/>
                    <a:p>
                      <a:r>
                        <a:rPr lang="ru-RU" dirty="0" smtClean="0"/>
                        <a:t>Сварщик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16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 advClick="0" advTm="6000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5" y="4121176"/>
            <a:ext cx="3500461" cy="273682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857232"/>
            <a:ext cx="8429684" cy="3214710"/>
          </a:xfrm>
        </p:spPr>
        <p:txBody>
          <a:bodyPr>
            <a:noAutofit/>
          </a:bodyPr>
          <a:lstStyle/>
          <a:p>
            <a:r>
              <a:rPr lang="ru-RU" sz="23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На сегодняшний день заключены 11 долгосрочных договоров с  предприятиям города (ООО «ЛУКОЙЛ Западная Сибирь», ЗСРУ ООО «ЛУКОЙЛ - ЭНЕРГОСЕТИ», ООО «Интеллект», Управление образования Администрации города </a:t>
            </a:r>
            <a:r>
              <a:rPr lang="ru-RU" sz="23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Когалыма</a:t>
            </a:r>
            <a:r>
              <a:rPr lang="ru-RU" sz="23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</a:t>
            </a:r>
            <a:br>
              <a:rPr lang="ru-RU" sz="23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ru-RU" sz="23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ООО «Управление социальных объектов», ООО «Хлебопродукт», ЗАО «ЛУКОЙЛ-АИК», ПАО «Сбербанк России», МАДОУ «Буратино», ООО «Ремспецтранс-1», КУ «</a:t>
            </a:r>
            <a:r>
              <a:rPr lang="ru-RU" sz="23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Когалымский</a:t>
            </a:r>
            <a:r>
              <a:rPr lang="ru-RU" sz="23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центр занятости населения»), а также более 50 краткосрочных договоров на время прохождения производственной практики</a:t>
            </a:r>
            <a:endParaRPr lang="ru-RU" sz="23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 advClick="0" advTm="6000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500042"/>
            <a:ext cx="7004903" cy="621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285720" y="142852"/>
            <a:ext cx="85011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 smtClean="0">
                <a:solidFill>
                  <a:srgbClr val="002060"/>
                </a:solidFill>
              </a:rPr>
              <a:t>Информация о количестве поданных заявлений в   2018 году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 advClick="0" advTm="6000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85720" y="142852"/>
            <a:ext cx="85011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Информация о проходном балле на очную форму обучения бюджетного финансирования в 2018году</a:t>
            </a:r>
            <a:endParaRPr lang="ru-RU" sz="2800" b="1" dirty="0">
              <a:solidFill>
                <a:srgbClr val="002060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85720" y="1142984"/>
          <a:ext cx="8715436" cy="46217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6280"/>
                <a:gridCol w="1143008"/>
                <a:gridCol w="1643074"/>
                <a:gridCol w="1643074"/>
              </a:tblGrid>
              <a:tr h="846585"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latin typeface="+mn-lt"/>
                        </a:rPr>
                        <a:t>Специальность/</a:t>
                      </a:r>
                    </a:p>
                    <a:p>
                      <a:pPr algn="ctr"/>
                      <a:r>
                        <a:rPr lang="ru-RU" sz="2000" b="0" dirty="0" smtClean="0">
                          <a:latin typeface="+mn-lt"/>
                        </a:rPr>
                        <a:t>профессия</a:t>
                      </a:r>
                      <a:endParaRPr lang="ru-RU" sz="20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+mn-lt"/>
                        </a:rPr>
                        <a:t>Средний балл</a:t>
                      </a:r>
                      <a:endParaRPr lang="ru-RU" sz="16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+mn-lt"/>
                        </a:rPr>
                        <a:t>Максимальный балл</a:t>
                      </a:r>
                      <a:endParaRPr lang="ru-RU" sz="16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+mn-lt"/>
                        </a:rPr>
                        <a:t>Минимальны</a:t>
                      </a:r>
                      <a:r>
                        <a:rPr lang="ru-RU" sz="1600" b="0" baseline="0" dirty="0" smtClean="0">
                          <a:latin typeface="+mn-lt"/>
                        </a:rPr>
                        <a:t>й балл</a:t>
                      </a:r>
                      <a:endParaRPr lang="ru-RU" sz="1600" b="0" dirty="0">
                        <a:latin typeface="+mn-lt"/>
                      </a:endParaRPr>
                    </a:p>
                  </a:txBody>
                  <a:tcPr/>
                </a:tc>
              </a:tr>
              <a:tr h="725051">
                <a:tc>
                  <a:txBody>
                    <a:bodyPr/>
                    <a:lstStyle/>
                    <a:p>
                      <a:pPr algn="l"/>
                      <a:r>
                        <a:rPr lang="ru-RU" sz="1800" b="0" dirty="0" smtClean="0">
                          <a:latin typeface="+mn-lt"/>
                        </a:rPr>
                        <a:t>21.02.01 РАЗРАБОТКА И ЭКСПЛУАТАЦИЯ НЕФТЯНЫХ И ГАЗОВЫХ МЕСТОРОЖДЕНИЙ</a:t>
                      </a:r>
                      <a:endParaRPr lang="ru-RU" sz="18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atin typeface="+mn-lt"/>
                        </a:rPr>
                        <a:t>4,224</a:t>
                      </a:r>
                      <a:endParaRPr lang="ru-RU" sz="18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atin typeface="+mn-lt"/>
                        </a:rPr>
                        <a:t>4,636</a:t>
                      </a:r>
                      <a:endParaRPr lang="ru-RU" sz="18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atin typeface="+mn-lt"/>
                        </a:rPr>
                        <a:t>4,000</a:t>
                      </a:r>
                      <a:endParaRPr lang="ru-RU" sz="1800" b="0" dirty="0">
                        <a:latin typeface="+mn-lt"/>
                      </a:endParaRPr>
                    </a:p>
                  </a:txBody>
                  <a:tcPr/>
                </a:tc>
              </a:tr>
              <a:tr h="664284">
                <a:tc>
                  <a:txBody>
                    <a:bodyPr/>
                    <a:lstStyle/>
                    <a:p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13.02.03 ЭЛЕКТРИЧЕСКИЕ СТАНЦИИ, СЕТИ И СИСТЕМЫ</a:t>
                      </a:r>
                      <a:endParaRPr lang="ru-RU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atin typeface="+mn-lt"/>
                        </a:rPr>
                        <a:t>3,955</a:t>
                      </a:r>
                      <a:endParaRPr lang="ru-RU" sz="18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atin typeface="+mn-lt"/>
                        </a:rPr>
                        <a:t>4,625</a:t>
                      </a:r>
                      <a:endParaRPr lang="ru-RU" sz="18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atin typeface="+mn-lt"/>
                        </a:rPr>
                        <a:t>3,667</a:t>
                      </a:r>
                      <a:endParaRPr lang="ru-RU" sz="1800" b="0" dirty="0">
                        <a:latin typeface="+mn-lt"/>
                      </a:endParaRPr>
                    </a:p>
                  </a:txBody>
                  <a:tcPr/>
                </a:tc>
              </a:tr>
              <a:tr h="846585">
                <a:tc>
                  <a:txBody>
                    <a:bodyPr/>
                    <a:lstStyle/>
                    <a:p>
                      <a:pPr algn="l"/>
                      <a:r>
                        <a:rPr lang="ru-RU" sz="1800" b="0" dirty="0" smtClean="0">
                          <a:latin typeface="+mn-lt"/>
                        </a:rPr>
                        <a:t>23.02.03 ТЕХНИЧЕСКОЕ ОБСЛУЖИВАНИЕ И РЕМОНТ АВТОМОБИЛЬНОГО ТРАНСПОРТА</a:t>
                      </a:r>
                      <a:endParaRPr lang="ru-RU" sz="18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atin typeface="+mn-lt"/>
                        </a:rPr>
                        <a:t>3,767</a:t>
                      </a:r>
                      <a:endParaRPr lang="ru-RU" sz="18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atin typeface="+mn-lt"/>
                        </a:rPr>
                        <a:t>4,294</a:t>
                      </a:r>
                      <a:endParaRPr lang="ru-RU" sz="18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atin typeface="+mn-lt"/>
                        </a:rPr>
                        <a:t>3,588</a:t>
                      </a:r>
                      <a:endParaRPr lang="ru-RU" sz="1800" b="0" dirty="0">
                        <a:latin typeface="+mn-lt"/>
                      </a:endParaRPr>
                    </a:p>
                  </a:txBody>
                  <a:tcPr/>
                </a:tc>
              </a:tr>
              <a:tr h="4904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latin typeface="+mn-lt"/>
                        </a:rPr>
                        <a:t>44.02.01  ДОШКОЛЬНОЕ ОБРАЗОВАНИЕ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atin typeface="+mn-lt"/>
                        </a:rPr>
                        <a:t>3,636</a:t>
                      </a:r>
                      <a:endParaRPr lang="ru-RU" sz="18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atin typeface="+mn-lt"/>
                        </a:rPr>
                        <a:t>4,294</a:t>
                      </a:r>
                      <a:endParaRPr lang="ru-RU" sz="18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atin typeface="+mn-lt"/>
                        </a:rPr>
                        <a:t>3,125</a:t>
                      </a:r>
                      <a:endParaRPr lang="ru-RU" sz="1800" b="0" dirty="0">
                        <a:latin typeface="+mn-lt"/>
                      </a:endParaRPr>
                    </a:p>
                  </a:txBody>
                  <a:tcPr/>
                </a:tc>
              </a:tr>
              <a:tr h="490482">
                <a:tc>
                  <a:txBody>
                    <a:bodyPr/>
                    <a:lstStyle/>
                    <a:p>
                      <a:pPr algn="l"/>
                      <a:r>
                        <a:rPr lang="ru-RU" sz="1800" b="0" dirty="0" smtClean="0">
                          <a:latin typeface="+mn-lt"/>
                        </a:rPr>
                        <a:t>43.01.09</a:t>
                      </a:r>
                      <a:r>
                        <a:rPr lang="ru-RU" sz="1800" b="0" baseline="0" dirty="0" smtClean="0">
                          <a:latin typeface="+mn-lt"/>
                        </a:rPr>
                        <a:t> </a:t>
                      </a:r>
                      <a:r>
                        <a:rPr lang="ru-RU" sz="1800" b="0" dirty="0" smtClean="0">
                          <a:latin typeface="+mn-lt"/>
                        </a:rPr>
                        <a:t>ПОВАР, КОНДИТЕР</a:t>
                      </a:r>
                      <a:endParaRPr lang="ru-RU" sz="18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atin typeface="+mn-lt"/>
                        </a:rPr>
                        <a:t>3,522</a:t>
                      </a:r>
                      <a:endParaRPr lang="ru-RU" sz="18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atin typeface="+mn-lt"/>
                        </a:rPr>
                        <a:t>4,063</a:t>
                      </a:r>
                      <a:endParaRPr lang="ru-RU" sz="18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atin typeface="+mn-lt"/>
                        </a:rPr>
                        <a:t>3,294</a:t>
                      </a:r>
                    </a:p>
                  </a:txBody>
                  <a:tcPr/>
                </a:tc>
              </a:tr>
              <a:tr h="490482">
                <a:tc>
                  <a:txBody>
                    <a:bodyPr/>
                    <a:lstStyle/>
                    <a:p>
                      <a:pPr algn="l"/>
                      <a:r>
                        <a:rPr lang="ru-RU" sz="1800" b="0" dirty="0" smtClean="0">
                          <a:latin typeface="+mn-lt"/>
                        </a:rPr>
                        <a:t>15.01.05</a:t>
                      </a:r>
                      <a:r>
                        <a:rPr lang="ru-RU" sz="1800" b="0" baseline="0" dirty="0" smtClean="0">
                          <a:latin typeface="+mn-lt"/>
                        </a:rPr>
                        <a:t> СВАРЩИК</a:t>
                      </a:r>
                      <a:endParaRPr lang="ru-RU" sz="18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atin typeface="+mn-lt"/>
                        </a:rPr>
                        <a:t>3,488</a:t>
                      </a:r>
                      <a:endParaRPr lang="ru-RU" sz="18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atin typeface="+mn-lt"/>
                        </a:rPr>
                        <a:t>3,882</a:t>
                      </a:r>
                      <a:endParaRPr lang="ru-RU" sz="18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atin typeface="+mn-lt"/>
                        </a:rPr>
                        <a:t>3,375</a:t>
                      </a:r>
                      <a:endParaRPr lang="ru-RU" sz="1800" b="0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 advClick="0" advTm="6000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3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Контрольные цифры приёма на 2019-2020 учебный год</a:t>
            </a:r>
            <a:r>
              <a:rPr lang="ru-RU" sz="27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7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очная форма обучения (на базе 9 классов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ru-RU" sz="18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пр.№712 от 29.05.18</a:t>
            </a:r>
            <a:endParaRPr lang="ru-RU" sz="1800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93512797"/>
              </p:ext>
            </p:extLst>
          </p:nvPr>
        </p:nvGraphicFramePr>
        <p:xfrm>
          <a:off x="142844" y="903056"/>
          <a:ext cx="8858312" cy="5594512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1000132"/>
                <a:gridCol w="5214974"/>
                <a:gridCol w="1785950"/>
                <a:gridCol w="857256"/>
              </a:tblGrid>
              <a:tr h="571504">
                <a:tc rowSpan="2">
                  <a:txBody>
                    <a:bodyPr/>
                    <a:lstStyle/>
                    <a:p>
                      <a:pPr algn="ctr"/>
                      <a:endParaRPr lang="ru-RU" sz="1600" b="0" i="0" kern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b="0" i="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Код </a:t>
                      </a:r>
                    </a:p>
                    <a:p>
                      <a:pPr algn="ctr"/>
                      <a:endParaRPr lang="ru-RU" sz="1600" b="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ru-RU" sz="1600" b="0" i="0" kern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b="0" i="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специальности (профессии)</a:t>
                      </a:r>
                      <a:endParaRPr lang="ru-RU" sz="1600" b="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Нормативный срок обучения</a:t>
                      </a:r>
                      <a:endParaRPr lang="ru-RU" sz="1600" b="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План приёма</a:t>
                      </a:r>
                      <a:endParaRPr lang="ru-RU" sz="1600" b="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2857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бюджет</a:t>
                      </a:r>
                      <a:endParaRPr lang="ru-RU" sz="1600" b="0" i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51408">
                <a:tc gridSpan="4">
                  <a:txBody>
                    <a:bodyPr/>
                    <a:lstStyle/>
                    <a:p>
                      <a:pPr algn="ctr"/>
                      <a:r>
                        <a:rPr lang="ru-RU" sz="1800" b="1" i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Программы подготовки специалистов среднего звена</a:t>
                      </a:r>
                      <a:endParaRPr lang="ru-RU" sz="1800" b="1" i="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02816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18.02.12</a:t>
                      </a:r>
                      <a:endParaRPr lang="ru-RU" sz="1600" b="0" i="0" kern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ТЕХНОЛОГИЯ АНАЛИТИЧЕСКОГО КОНТРОЛЯ ХИМИЧЕСКИХ СОЕДИНЕНИЙ</a:t>
                      </a:r>
                      <a:endParaRPr lang="ru-RU" sz="1600" b="0" i="0" kern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kern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года</a:t>
                      </a:r>
                      <a:r>
                        <a:rPr lang="ru-RU" sz="1600" b="0" i="0" kern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i="0" kern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10 месяцев</a:t>
                      </a:r>
                      <a:endParaRPr lang="ru-RU" sz="1600" b="0" i="0" kern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0" i="0" kern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lang="ru-RU" sz="1600" b="0" i="0" kern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70281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21.02.01</a:t>
                      </a:r>
                      <a:endParaRPr lang="ru-RU" sz="1600" b="0" i="0" kern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РАЗРАБОТКА И</a:t>
                      </a:r>
                      <a:r>
                        <a:rPr lang="ru-RU" sz="1600" b="0" i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ЭКСПЛУАТАЦИЯ НЕФТЯНЫХ И ГАЗОВЫХ МЕСТОРОЖДЕНИЙ</a:t>
                      </a:r>
                      <a:endParaRPr lang="ru-RU" sz="1600" b="0" i="0" kern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kern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года</a:t>
                      </a:r>
                      <a:r>
                        <a:rPr lang="ru-RU" sz="1600" b="0" i="0" kern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i="0" kern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10 месяцев</a:t>
                      </a:r>
                      <a:endParaRPr lang="ru-RU" sz="1600" b="0" i="0" kern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0" i="0" kern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lang="ru-RU" sz="1600" b="0" i="0" kern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702816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46.02.01</a:t>
                      </a:r>
                      <a:endParaRPr lang="ru-RU" sz="1600" b="0" i="0" kern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ДОКУМЕНТАЦИОННОЕ</a:t>
                      </a:r>
                      <a:r>
                        <a:rPr lang="ru-RU" sz="1600" b="0" i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ОБЕСПЕЧЕНИЕ И УПРАВЛЕНИЕ</a:t>
                      </a:r>
                      <a:endParaRPr lang="ru-RU" sz="1600" b="0" i="0" kern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kern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года</a:t>
                      </a:r>
                      <a:r>
                        <a:rPr lang="ru-RU" sz="1600" b="0" i="0" kern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i="0" kern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10 месяцев</a:t>
                      </a:r>
                      <a:endParaRPr lang="ru-RU" sz="1600" b="0" i="0" kern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0" i="0" kern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lang="ru-RU" sz="1600" b="0" i="0" kern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68544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34.02.01</a:t>
                      </a:r>
                      <a:endParaRPr lang="ru-RU" sz="1600" b="0" i="0" kern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6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СЕСТРИНСКОЕ ДЕЛО</a:t>
                      </a:r>
                      <a:endParaRPr lang="ru-RU" sz="1600" b="0" i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kern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года</a:t>
                      </a:r>
                      <a:r>
                        <a:rPr lang="ru-RU" sz="1600" b="0" i="0" kern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i="0" kern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10 месяцев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lang="ru-RU" sz="1600" b="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68544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0" i="0" kern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20.02.02</a:t>
                      </a:r>
                      <a:endParaRPr lang="ru-RU" sz="1600" b="0" i="0" kern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6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ЗАЩИТА</a:t>
                      </a:r>
                      <a:r>
                        <a:rPr lang="ru-RU" sz="1600" b="0" i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В ЧРЕЗВЫЧАЙНЫХ СИТУАЦИЯХ</a:t>
                      </a:r>
                      <a:endParaRPr lang="ru-RU" sz="1600" b="0" i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kern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года</a:t>
                      </a:r>
                      <a:r>
                        <a:rPr lang="ru-RU" sz="1600" b="0" i="0" kern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i="0" kern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10 месяцев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i="0" kern="1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6854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09.02.06</a:t>
                      </a:r>
                      <a:endParaRPr lang="ru-RU" sz="1600" b="0" i="0" kern="1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600" b="0" i="0" kern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СЕТЕВОЕ И СИСТЕМНОЕ АДМИНИСТРИРОВАНИЕ </a:t>
                      </a:r>
                      <a:r>
                        <a:rPr lang="ru-RU" sz="1400" b="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(ТОП-50)</a:t>
                      </a:r>
                      <a:endParaRPr lang="ru-RU" sz="1400" b="0" i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kern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года</a:t>
                      </a:r>
                      <a:r>
                        <a:rPr lang="ru-RU" sz="1600" b="0" i="0" kern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i="0" kern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10 месяцев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i="0" kern="1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lang="ru-RU" sz="1600" b="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63556">
                <a:tc gridSpan="4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i="0" kern="1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Программа подготовки  квалифицированных рабочих и служащих</a:t>
                      </a:r>
                      <a:endParaRPr lang="ru-RU" sz="1800" b="1" i="0" kern="1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8544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0" i="0" kern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15.01.31</a:t>
                      </a:r>
                      <a:endParaRPr lang="ru-RU" sz="1600" b="0" i="0" kern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0" i="0" kern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МАСТЕР КОНТРОЛЬНО-ИЗМЕРИТЕЛЬНЫХ</a:t>
                      </a:r>
                      <a:r>
                        <a:rPr lang="ru-RU" sz="1600" b="0" i="0" kern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ПРИБОРОВ И АВТОМАТИКИ  </a:t>
                      </a:r>
                      <a:r>
                        <a:rPr lang="ru-RU" sz="1400" b="0" i="1" kern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(ТОП-50)</a:t>
                      </a:r>
                      <a:endParaRPr lang="ru-RU" sz="1400" b="0" i="1" kern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kern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года 10 месяцев</a:t>
                      </a:r>
                      <a:endParaRPr lang="ru-RU" sz="1600" b="0" i="0" kern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lang="ru-RU" sz="1600" b="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p:transition spd="med" advClick="0" advTm="6000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3876</TotalTime>
  <Words>553</Words>
  <Application>Microsoft Office PowerPoint</Application>
  <PresentationFormat>Экран (4:3)</PresentationFormat>
  <Paragraphs>171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БУ «КОГАЛЫМСКИЙ ПОЛИТЕХНИЧЕСКИЙ  КОЛЛЕДЖ»</vt:lpstr>
      <vt:lpstr>В послании Федеральному Собранию 4 декабря 2014 года Президентом Российской Федерации дано поручение, направленное на развитие системы подготовки рабочих кадров: «К 2020 году как минимум в половине колледжей России подготовка по 50 наиболее востребованным и перспективным рабочим профессиям должна вестись в соответствии с лучшими мировыми стандартами и передовыми технологиями…». Во исполнение указанного поручения, а также распоряжения Правительства Российской Федерации от 3 марта 2015 года № 349-р  «Об утверждении комплекса мер, направленных на совершенствование системы среднего профессионального образования на 2015 - 2020 годы», в соответствии с паспортом приоритетного проекта «Образование» по направлению «Подготовка высококвалифицированных специалистов и рабочих кадров с учетом современных стандартов и передовых технологий» («Рабочие кадры для передовых технологий»), утвержденным протоколом заседания Президиума Совета при Президенте Российской Федерации по стратегическому развитию и приоритетным проектам от 25 октября 2016 года №9, Союзом «Агентство развития профессиональных сообществ и рабочих кадров «Молодые профессионалы (Ворлдскиллс Россия)» проводится пилотная апробация демонстрационного экзамена по стандартам Ворлдскиллс Россия в рамках государственной итоговой аттестации. </vt:lpstr>
      <vt:lpstr>Слайд 3</vt:lpstr>
      <vt:lpstr>Рейтинг мониторинга качества подготовки кадров ОО, реализующих программ СПО 2017 </vt:lpstr>
      <vt:lpstr>Слайд 5</vt:lpstr>
      <vt:lpstr>На сегодняшний день заключены 11 долгосрочных договоров с  предприятиям города (ООО «ЛУКОЙЛ Западная Сибирь», ЗСРУ ООО «ЛУКОЙЛ - ЭНЕРГОСЕТИ», ООО «Интеллект», Управление образования Администрации города Когалыма,  ООО «Управление социальных объектов», ООО «Хлебопродукт», ЗАО «ЛУКОЙЛ-АИК», ПАО «Сбербанк России», МАДОУ «Буратино», ООО «Ремспецтранс-1», КУ «Когалымский центр занятости населения»), а также более 50 краткосрочных договоров на время прохождения производственной практики</vt:lpstr>
      <vt:lpstr>Слайд 7</vt:lpstr>
      <vt:lpstr>Слайд 8</vt:lpstr>
      <vt:lpstr>Контрольные цифры приёма на 2019-2020 учебный год очная форма обучения (на базе 9 классов) пр.№712 от 29.05.18</vt:lpstr>
      <vt:lpstr>Размер ежемесячной стипендии с учетом районного коэффициента и северной надбавки</vt:lpstr>
      <vt:lpstr> III Региональный чемпионат «Молодые профессионалы» (Worldskills Russia) ХМАО-Югры в 2017году  более 220 участников в возрасте от 14 до 22 лет 21 компетенций 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КОГАЛЫМ -  ЖЕМЧУЖИНА ЗАПАДНОЙ СИБИРИ</dc:title>
  <dc:creator>Admin</dc:creator>
  <cp:lastModifiedBy>MiftahovaFF</cp:lastModifiedBy>
  <cp:revision>368</cp:revision>
  <dcterms:modified xsi:type="dcterms:W3CDTF">2018-10-02T12:30:33Z</dcterms:modified>
</cp:coreProperties>
</file>